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charts/chart1.xml" ContentType="application/vnd.openxmlformats-officedocument.drawingml.chart+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679" r:id="rId2"/>
  </p:sldMasterIdLst>
  <p:notesMasterIdLst>
    <p:notesMasterId r:id="rId68"/>
  </p:notesMasterIdLst>
  <p:sldIdLst>
    <p:sldId id="256" r:id="rId3"/>
    <p:sldId id="257" r:id="rId4"/>
    <p:sldId id="258" r:id="rId5"/>
    <p:sldId id="290" r:id="rId6"/>
    <p:sldId id="354" r:id="rId7"/>
    <p:sldId id="355" r:id="rId8"/>
    <p:sldId id="349" r:id="rId9"/>
    <p:sldId id="350" r:id="rId10"/>
    <p:sldId id="351" r:id="rId11"/>
    <p:sldId id="356" r:id="rId12"/>
    <p:sldId id="352" r:id="rId13"/>
    <p:sldId id="357" r:id="rId14"/>
    <p:sldId id="353" r:id="rId15"/>
    <p:sldId id="263" r:id="rId16"/>
    <p:sldId id="358" r:id="rId17"/>
    <p:sldId id="386" r:id="rId18"/>
    <p:sldId id="359" r:id="rId19"/>
    <p:sldId id="360" r:id="rId20"/>
    <p:sldId id="361" r:id="rId21"/>
    <p:sldId id="387" r:id="rId22"/>
    <p:sldId id="388" r:id="rId23"/>
    <p:sldId id="268" r:id="rId24"/>
    <p:sldId id="362" r:id="rId25"/>
    <p:sldId id="389" r:id="rId26"/>
    <p:sldId id="390" r:id="rId27"/>
    <p:sldId id="391" r:id="rId28"/>
    <p:sldId id="392" r:id="rId29"/>
    <p:sldId id="393" r:id="rId30"/>
    <p:sldId id="394" r:id="rId31"/>
    <p:sldId id="363" r:id="rId32"/>
    <p:sldId id="364" r:id="rId33"/>
    <p:sldId id="402" r:id="rId34"/>
    <p:sldId id="403" r:id="rId35"/>
    <p:sldId id="404" r:id="rId36"/>
    <p:sldId id="273" r:id="rId37"/>
    <p:sldId id="365" r:id="rId38"/>
    <p:sldId id="367" r:id="rId39"/>
    <p:sldId id="395" r:id="rId40"/>
    <p:sldId id="368" r:id="rId41"/>
    <p:sldId id="396" r:id="rId42"/>
    <p:sldId id="369" r:id="rId43"/>
    <p:sldId id="366" r:id="rId44"/>
    <p:sldId id="370" r:id="rId45"/>
    <p:sldId id="397" r:id="rId46"/>
    <p:sldId id="398" r:id="rId47"/>
    <p:sldId id="371" r:id="rId48"/>
    <p:sldId id="372" r:id="rId49"/>
    <p:sldId id="373" r:id="rId50"/>
    <p:sldId id="374" r:id="rId51"/>
    <p:sldId id="375" r:id="rId52"/>
    <p:sldId id="376" r:id="rId53"/>
    <p:sldId id="377" r:id="rId54"/>
    <p:sldId id="378" r:id="rId55"/>
    <p:sldId id="379" r:id="rId56"/>
    <p:sldId id="399" r:id="rId57"/>
    <p:sldId id="380" r:id="rId58"/>
    <p:sldId id="381" r:id="rId59"/>
    <p:sldId id="400" r:id="rId60"/>
    <p:sldId id="401" r:id="rId61"/>
    <p:sldId id="383" r:id="rId62"/>
    <p:sldId id="384" r:id="rId63"/>
    <p:sldId id="385" r:id="rId64"/>
    <p:sldId id="406" r:id="rId65"/>
    <p:sldId id="407" r:id="rId66"/>
    <p:sldId id="278" r:id="rId6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3692"/>
  </p:normalViewPr>
  <p:slideViewPr>
    <p:cSldViewPr snapToGrid="0" snapToObjects="1">
      <p:cViewPr varScale="1">
        <p:scale>
          <a:sx n="58" d="100"/>
          <a:sy n="58" d="100"/>
        </p:scale>
        <p:origin x="940" y="8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24037;&#20316;&#31807;1" TargetMode="External"/><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Sheet1!$A$1:$B$1</c:f>
              <c:strCache>
                <c:ptCount val="2"/>
                <c:pt idx="0">
                  <c:v>Hadoop</c:v>
                </c:pt>
                <c:pt idx="1">
                  <c:v>Spark</c:v>
                </c:pt>
              </c:strCache>
            </c:strRef>
          </c:cat>
          <c:val>
            <c:numRef>
              <c:f>Sheet1!$A$2:$B$2</c:f>
              <c:numCache>
                <c:formatCode>General</c:formatCode>
                <c:ptCount val="2"/>
                <c:pt idx="0">
                  <c:v>110</c:v>
                </c:pt>
                <c:pt idx="1">
                  <c:v>0.9</c:v>
                </c:pt>
              </c:numCache>
            </c:numRef>
          </c:val>
          <c:extLst>
            <c:ext xmlns:c16="http://schemas.microsoft.com/office/drawing/2014/chart" uri="{C3380CC4-5D6E-409C-BE32-E72D297353CC}">
              <c16:uniqueId val="{00000000-6500-400D-85C3-BB867B998029}"/>
            </c:ext>
          </c:extLst>
        </c:ser>
        <c:dLbls>
          <c:showLegendKey val="0"/>
          <c:showVal val="0"/>
          <c:showCatName val="0"/>
          <c:showSerName val="0"/>
          <c:showPercent val="0"/>
          <c:showBubbleSize val="0"/>
        </c:dLbls>
        <c:gapWidth val="219"/>
        <c:overlap val="-27"/>
        <c:axId val="211501440"/>
        <c:axId val="211503744"/>
      </c:barChart>
      <c:catAx>
        <c:axId val="211501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CN"/>
          </a:p>
        </c:txPr>
        <c:crossAx val="211503744"/>
        <c:crosses val="autoZero"/>
        <c:auto val="1"/>
        <c:lblAlgn val="ctr"/>
        <c:lblOffset val="100"/>
        <c:noMultiLvlLbl val="0"/>
      </c:catAx>
      <c:valAx>
        <c:axId val="211503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执行时间</a:t>
                </a:r>
                <a:r>
                  <a:rPr lang="en-US" altLang="zh-CN"/>
                  <a:t>(s)</a:t>
                </a:r>
                <a:endParaRPr lang="zh-CN" altLang="en-US"/>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1501440"/>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AA7B7-8B26-483F-B39B-F91F79176FE2}" type="datetimeFigureOut">
              <a:rPr lang="zh-CN" altLang="en-US" smtClean="0"/>
              <a:t>2020-9-15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70D83-DA4A-4922-AFA6-9BF2013F472B}" type="slidenum">
              <a:rPr lang="zh-CN" altLang="en-US" smtClean="0"/>
              <a:t>‹#›</a:t>
            </a:fld>
            <a:endParaRPr lang="zh-CN" altLang="en-US"/>
          </a:p>
        </p:txBody>
      </p:sp>
    </p:spTree>
    <p:extLst>
      <p:ext uri="{BB962C8B-B14F-4D97-AF65-F5344CB8AC3E}">
        <p14:creationId xmlns:p14="http://schemas.microsoft.com/office/powerpoint/2010/main" val="2041245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椭圆 1"/>
          <p:cNvSpPr/>
          <p:nvPr userDrawn="1"/>
        </p:nvSpPr>
        <p:spPr>
          <a:xfrm rot="5400000">
            <a:off x="2387955" y="567211"/>
            <a:ext cx="2704501" cy="1570084"/>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 name="矩形 7"/>
          <p:cNvSpPr/>
          <p:nvPr userDrawn="1"/>
        </p:nvSpPr>
        <p:spPr>
          <a:xfrm rot="5400000">
            <a:off x="3746437" y="778813"/>
            <a:ext cx="3128145" cy="157052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椭圆 12"/>
          <p:cNvSpPr/>
          <p:nvPr userDrawn="1"/>
        </p:nvSpPr>
        <p:spPr>
          <a:xfrm rot="5400000">
            <a:off x="7099079" y="567209"/>
            <a:ext cx="2704500" cy="1570083"/>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13"/>
          <p:cNvSpPr/>
          <p:nvPr userDrawn="1"/>
        </p:nvSpPr>
        <p:spPr>
          <a:xfrm rot="5400000">
            <a:off x="5316544" y="779224"/>
            <a:ext cx="3128965" cy="157052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弧形 5"/>
          <p:cNvSpPr/>
          <p:nvPr userDrawn="1"/>
        </p:nvSpPr>
        <p:spPr>
          <a:xfrm>
            <a:off x="2766037" y="-3350933"/>
            <a:ext cx="6659920" cy="665992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 name="椭圆 6"/>
          <p:cNvSpPr/>
          <p:nvPr userDrawn="1"/>
        </p:nvSpPr>
        <p:spPr>
          <a:xfrm>
            <a:off x="5990987" y="3218976"/>
            <a:ext cx="210024" cy="210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占位符 10"/>
          <p:cNvSpPr>
            <a:spLocks noGrp="1"/>
          </p:cNvSpPr>
          <p:nvPr>
            <p:ph type="body" sz="quarter" idx="10" hasCustomPrompt="1"/>
          </p:nvPr>
        </p:nvSpPr>
        <p:spPr>
          <a:xfrm>
            <a:off x="1893887" y="3723339"/>
            <a:ext cx="8404225" cy="830997"/>
          </a:xfrm>
          <a:prstGeom prst="rect">
            <a:avLst/>
          </a:prstGeom>
        </p:spPr>
        <p:txBody>
          <a:bodyPr>
            <a:spAutoFit/>
          </a:bodyPr>
          <a:lstStyle>
            <a:lvl1pPr marL="0" indent="0" algn="ctr">
              <a:buNone/>
              <a:defRPr sz="4800" b="1"/>
            </a:lvl1pPr>
          </a:lstStyle>
          <a:p>
            <a:pPr lvl="0"/>
            <a:r>
              <a:rPr lang="zh-CN" altLang="en-US" dirty="0"/>
              <a:t>请在此处输入标题</a:t>
            </a:r>
          </a:p>
        </p:txBody>
      </p:sp>
      <p:sp>
        <p:nvSpPr>
          <p:cNvPr id="13" name="文本占位符 10"/>
          <p:cNvSpPr>
            <a:spLocks noGrp="1"/>
          </p:cNvSpPr>
          <p:nvPr>
            <p:ph type="body" sz="quarter" idx="12" hasCustomPrompt="1"/>
          </p:nvPr>
        </p:nvSpPr>
        <p:spPr>
          <a:xfrm>
            <a:off x="3468529" y="4566939"/>
            <a:ext cx="5254474" cy="553998"/>
          </a:xfrm>
          <a:prstGeom prst="rect">
            <a:avLst/>
          </a:prstGeom>
        </p:spPr>
        <p:txBody>
          <a:bodyPr wrap="square">
            <a:spAutoFit/>
          </a:bodyPr>
          <a:lstStyle>
            <a:lvl1pPr marL="0" indent="0" algn="ctr" defTabSz="914377">
              <a:lnSpc>
                <a:spcPct val="150000"/>
              </a:lnSpc>
              <a:buNone/>
              <a:defRPr lang="zh-CN" altLang="en-US" sz="1000" dirty="0">
                <a:solidFill>
                  <a:schemeClr val="tx1">
                    <a:lumMod val="50000"/>
                    <a:lumOff val="50000"/>
                  </a:schemeClr>
                </a:solidFill>
              </a:defRPr>
            </a:lvl1pPr>
          </a:lstStyle>
          <a:p>
            <a:pPr marL="0" lvl="0" algn="ctr" defTabSz="914377">
              <a:lnSpc>
                <a:spcPct val="150000"/>
              </a:lnSpc>
            </a:pPr>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9156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4"/>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4"/>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2"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Tree>
    <p:extLst>
      <p:ext uri="{BB962C8B-B14F-4D97-AF65-F5344CB8AC3E}">
        <p14:creationId xmlns:p14="http://schemas.microsoft.com/office/powerpoint/2010/main" val="168777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3"/>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3"/>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7"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Tree>
    <p:extLst>
      <p:ext uri="{BB962C8B-B14F-4D97-AF65-F5344CB8AC3E}">
        <p14:creationId xmlns:p14="http://schemas.microsoft.com/office/powerpoint/2010/main" val="139050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2"/>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2"/>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7"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Tree>
    <p:extLst>
      <p:ext uri="{BB962C8B-B14F-4D97-AF65-F5344CB8AC3E}">
        <p14:creationId xmlns:p14="http://schemas.microsoft.com/office/powerpoint/2010/main" val="207692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1"/>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1"/>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7"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
        <p:nvSpPr>
          <p:cNvPr id="13" name="内容占位符 2">
            <a:extLst>
              <a:ext uri="{FF2B5EF4-FFF2-40B4-BE49-F238E27FC236}">
                <a16:creationId xmlns:a16="http://schemas.microsoft.com/office/drawing/2014/main" id="{E986AEF6-CC23-43B9-9605-9A673ADC82BA}"/>
              </a:ext>
            </a:extLst>
          </p:cNvPr>
          <p:cNvSpPr txBox="1">
            <a:spLocks/>
          </p:cNvSpPr>
          <p:nvPr userDrawn="1"/>
        </p:nvSpPr>
        <p:spPr bwMode="auto">
          <a:xfrm>
            <a:off x="755650" y="1125538"/>
            <a:ext cx="1066800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24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18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16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1400">
                <a:solidFill>
                  <a:schemeClr val="tx1"/>
                </a:solidFill>
                <a:latin typeface="+mn-lt"/>
                <a:ea typeface="+mn-ea"/>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marL="469900" marR="0" lvl="0" indent="-469900" algn="l" defTabSz="914400" rtl="0" eaLnBrk="0" fontAlgn="base" latinLnBrk="0" hangingPunct="0">
              <a:lnSpc>
                <a:spcPct val="100000"/>
              </a:lnSpc>
              <a:spcBef>
                <a:spcPct val="20000"/>
              </a:spcBef>
              <a:spcAft>
                <a:spcPct val="0"/>
              </a:spcAft>
              <a:buClr>
                <a:srgbClr val="C0504D"/>
              </a:buClr>
              <a:buSzTx/>
              <a:buFont typeface="Wingdings" panose="05000000000000000000" pitchFamily="2" charset="2"/>
              <a:buChar char="o"/>
              <a:tabLst/>
              <a:defRPr/>
            </a:pPr>
            <a:r>
              <a:rPr kumimoji="0" lang="zh-CN" altLang="en-US" sz="2400" b="0" i="0" u="none" strike="noStrike" kern="0" cap="none" spc="0" normalizeH="0" baseline="0" noProof="0" dirty="0">
                <a:ln>
                  <a:noFill/>
                </a:ln>
                <a:solidFill>
                  <a:sysClr val="windowText" lastClr="000000"/>
                </a:solidFill>
                <a:effectLst/>
                <a:uLnTx/>
                <a:uFillTx/>
                <a:latin typeface="+mj-ea"/>
                <a:ea typeface="+mj-ea"/>
                <a:cs typeface="+mn-cs"/>
              </a:rPr>
              <a:t>单击此处编辑母版文本样式</a:t>
            </a:r>
          </a:p>
          <a:p>
            <a:pPr marL="908050" marR="0" lvl="1" indent="-436563" algn="l" defTabSz="914400" rtl="0" eaLnBrk="0" fontAlgn="base" latinLnBrk="0" hangingPunct="0">
              <a:lnSpc>
                <a:spcPct val="100000"/>
              </a:lnSpc>
              <a:spcBef>
                <a:spcPct val="20000"/>
              </a:spcBef>
              <a:spcAft>
                <a:spcPct val="0"/>
              </a:spcAft>
              <a:buClr>
                <a:srgbClr val="C0504D"/>
              </a:buClr>
              <a:buSzTx/>
              <a:buFont typeface="Wingdings" panose="05000000000000000000" pitchFamily="2" charset="2"/>
              <a:buChar char="n"/>
              <a:tabLst/>
              <a:defRPr/>
            </a:pPr>
            <a:r>
              <a:rPr kumimoji="0" lang="zh-CN" altLang="en-US" sz="2000" b="0" i="0" u="none" strike="noStrike" kern="0" cap="none" spc="0" normalizeH="0" baseline="0" noProof="0" dirty="0">
                <a:ln>
                  <a:noFill/>
                </a:ln>
                <a:solidFill>
                  <a:sysClr val="windowText" lastClr="000000"/>
                </a:solidFill>
                <a:effectLst/>
                <a:uLnTx/>
                <a:uFillTx/>
                <a:latin typeface="+mj-ea"/>
                <a:ea typeface="+mj-ea"/>
              </a:rPr>
              <a:t>第二级</a:t>
            </a:r>
          </a:p>
          <a:p>
            <a:pPr marL="1304925" marR="0" lvl="2" indent="-395288" algn="l" defTabSz="914400" rtl="0" eaLnBrk="0" fontAlgn="base" latinLnBrk="0" hangingPunct="0">
              <a:lnSpc>
                <a:spcPct val="100000"/>
              </a:lnSpc>
              <a:spcBef>
                <a:spcPct val="20000"/>
              </a:spcBef>
              <a:spcAft>
                <a:spcPct val="0"/>
              </a:spcAft>
              <a:buClr>
                <a:srgbClr val="C0504D"/>
              </a:buClr>
              <a:buSzTx/>
              <a:buFont typeface="Wingdings" panose="05000000000000000000" pitchFamily="2" charset="2"/>
              <a:buChar char="o"/>
              <a:tabLst/>
              <a:defRPr/>
            </a:pPr>
            <a:r>
              <a:rPr kumimoji="0" lang="zh-CN" altLang="en-US" sz="1800" b="0" i="0" u="none" strike="noStrike" kern="0" cap="none" spc="0" normalizeH="0" baseline="0" noProof="0" dirty="0">
                <a:ln>
                  <a:noFill/>
                </a:ln>
                <a:solidFill>
                  <a:sysClr val="windowText" lastClr="000000"/>
                </a:solidFill>
                <a:effectLst/>
                <a:uLnTx/>
                <a:uFillTx/>
                <a:latin typeface="+mj-ea"/>
                <a:ea typeface="+mj-ea"/>
              </a:rPr>
              <a:t>第三级</a:t>
            </a:r>
          </a:p>
          <a:p>
            <a:pPr marL="1693863" marR="0" lvl="3" indent="-387350" algn="l" defTabSz="914400" rtl="0" eaLnBrk="0" fontAlgn="base" latinLnBrk="0" hangingPunct="0">
              <a:lnSpc>
                <a:spcPct val="100000"/>
              </a:lnSpc>
              <a:spcBef>
                <a:spcPct val="20000"/>
              </a:spcBef>
              <a:spcAft>
                <a:spcPct val="0"/>
              </a:spcAft>
              <a:buClr>
                <a:srgbClr val="C0504D"/>
              </a:buClr>
              <a:buSzTx/>
              <a:buFont typeface="Wingdings" panose="05000000000000000000" pitchFamily="2" charset="2"/>
              <a:buChar char="n"/>
              <a:tabLst/>
              <a:defRPr/>
            </a:pPr>
            <a:r>
              <a:rPr kumimoji="0" lang="zh-CN" altLang="en-US" sz="1600" b="0" i="0" u="none" strike="noStrike" kern="0" cap="none" spc="0" normalizeH="0" baseline="0" noProof="0" dirty="0">
                <a:ln>
                  <a:noFill/>
                </a:ln>
                <a:solidFill>
                  <a:sysClr val="windowText" lastClr="000000"/>
                </a:solidFill>
                <a:effectLst/>
                <a:uLnTx/>
                <a:uFillTx/>
                <a:latin typeface="+mj-ea"/>
                <a:ea typeface="+mj-ea"/>
              </a:rPr>
              <a:t>第四级</a:t>
            </a:r>
          </a:p>
          <a:p>
            <a:pPr marL="2093913" marR="0" lvl="4" indent="-398463" algn="l" defTabSz="914400" rtl="0" eaLnBrk="0" fontAlgn="base" latinLnBrk="0" hangingPunct="0">
              <a:lnSpc>
                <a:spcPct val="100000"/>
              </a:lnSpc>
              <a:spcBef>
                <a:spcPct val="25000"/>
              </a:spcBef>
              <a:spcAft>
                <a:spcPct val="0"/>
              </a:spcAft>
              <a:buClr>
                <a:srgbClr val="C0504D"/>
              </a:buClr>
              <a:buSzTx/>
              <a:buFont typeface="Wingdings" panose="05000000000000000000" pitchFamily="2" charset="2"/>
              <a:buChar char="§"/>
              <a:tabLst/>
              <a:defRPr/>
            </a:pPr>
            <a:r>
              <a:rPr kumimoji="0" lang="zh-CN" altLang="en-US" sz="1400" b="0" i="0" u="none" strike="noStrike" kern="0" cap="none" spc="0" normalizeH="0" baseline="0" noProof="0" dirty="0">
                <a:ln>
                  <a:noFill/>
                </a:ln>
                <a:solidFill>
                  <a:sysClr val="windowText" lastClr="000000"/>
                </a:solidFill>
                <a:effectLst/>
                <a:uLnTx/>
                <a:uFillTx/>
                <a:latin typeface="+mj-ea"/>
                <a:ea typeface="+mj-ea"/>
              </a:rPr>
              <a:t>第五级</a:t>
            </a:r>
          </a:p>
        </p:txBody>
      </p:sp>
    </p:spTree>
    <p:extLst>
      <p:ext uri="{BB962C8B-B14F-4D97-AF65-F5344CB8AC3E}">
        <p14:creationId xmlns:p14="http://schemas.microsoft.com/office/powerpoint/2010/main" val="73402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grpSp>
        <p:nvGrpSpPr>
          <p:cNvPr id="25" name="组合 24"/>
          <p:cNvGrpSpPr/>
          <p:nvPr userDrawn="1"/>
        </p:nvGrpSpPr>
        <p:grpSpPr>
          <a:xfrm>
            <a:off x="1887318" y="3292320"/>
            <a:ext cx="8417364" cy="136680"/>
            <a:chOff x="566555" y="877035"/>
            <a:chExt cx="2340260" cy="164545"/>
          </a:xfrm>
        </p:grpSpPr>
        <p:sp>
          <p:nvSpPr>
            <p:cNvPr id="26" name="矩形 25"/>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10"/>
          <p:cNvSpPr>
            <a:spLocks noGrp="1"/>
          </p:cNvSpPr>
          <p:nvPr>
            <p:ph type="body" sz="quarter" idx="10" hasCustomPrompt="1"/>
          </p:nvPr>
        </p:nvSpPr>
        <p:spPr>
          <a:xfrm>
            <a:off x="1893887" y="2467589"/>
            <a:ext cx="8404225" cy="830997"/>
          </a:xfrm>
          <a:prstGeom prst="rect">
            <a:avLst/>
          </a:prstGeom>
        </p:spPr>
        <p:txBody>
          <a:bodyPr>
            <a:spAutoFit/>
          </a:bodyPr>
          <a:lstStyle>
            <a:lvl1pPr marL="0" indent="0" algn="ctr">
              <a:buNone/>
              <a:defRPr sz="4800" b="1"/>
            </a:lvl1pPr>
          </a:lstStyle>
          <a:p>
            <a:pPr lvl="0"/>
            <a:r>
              <a:rPr lang="zh-CN" altLang="en-US" dirty="0"/>
              <a:t>请在此处输入标题</a:t>
            </a:r>
          </a:p>
        </p:txBody>
      </p:sp>
      <p:sp>
        <p:nvSpPr>
          <p:cNvPr id="34" name="文本占位符 10"/>
          <p:cNvSpPr>
            <a:spLocks noGrp="1"/>
          </p:cNvSpPr>
          <p:nvPr>
            <p:ph type="body" sz="quarter" idx="12" hasCustomPrompt="1"/>
          </p:nvPr>
        </p:nvSpPr>
        <p:spPr>
          <a:xfrm>
            <a:off x="3468529" y="3431373"/>
            <a:ext cx="5254474" cy="553998"/>
          </a:xfrm>
          <a:prstGeom prst="rect">
            <a:avLst/>
          </a:prstGeom>
        </p:spPr>
        <p:txBody>
          <a:bodyPr wrap="square">
            <a:spAutoFit/>
          </a:bodyPr>
          <a:lstStyle>
            <a:lvl1pPr marL="0" indent="0" algn="ctr" defTabSz="914377">
              <a:lnSpc>
                <a:spcPct val="150000"/>
              </a:lnSpc>
              <a:buNone/>
              <a:defRPr lang="zh-CN" altLang="en-US" sz="1000" dirty="0">
                <a:solidFill>
                  <a:schemeClr val="tx1">
                    <a:lumMod val="50000"/>
                    <a:lumOff val="50000"/>
                  </a:schemeClr>
                </a:solidFill>
              </a:defRPr>
            </a:lvl1pPr>
          </a:lstStyle>
          <a:p>
            <a:pPr marL="0" lvl="0" algn="ctr" defTabSz="914377">
              <a:lnSpc>
                <a:spcPct val="150000"/>
              </a:lnSpc>
            </a:pPr>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352059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内容页_1">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chemeClr val="accent4"/>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chemeClr val="accent4"/>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连接符 7"/>
          <p:cNvCxnSpPr/>
          <p:nvPr userDrawn="1"/>
        </p:nvCxnSpPr>
        <p:spPr>
          <a:xfrm>
            <a:off x="695400" y="908720"/>
            <a:ext cx="46805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p:cNvSpPr>
            <a:spLocks noGrp="1"/>
          </p:cNvSpPr>
          <p:nvPr>
            <p:ph type="body" sz="quarter" idx="14" hasCustomPrompt="1"/>
          </p:nvPr>
        </p:nvSpPr>
        <p:spPr>
          <a:xfrm>
            <a:off x="695401" y="551397"/>
            <a:ext cx="6453645" cy="261610"/>
          </a:xfrm>
          <a:prstGeom prst="rect">
            <a:avLst/>
          </a:prstGeom>
        </p:spPr>
        <p:txBody>
          <a:bodyPr wrap="square">
            <a:spAutoFit/>
          </a:bodyPr>
          <a:lstStyle>
            <a:lvl1pPr marL="0" indent="0" algn="l">
              <a:buNone/>
              <a:defRPr sz="1100" baseline="0">
                <a:solidFill>
                  <a:schemeClr val="bg1">
                    <a:lumMod val="50000"/>
                  </a:schemeClr>
                </a:solidFill>
                <a:latin typeface="+mj-ea"/>
                <a:ea typeface="+mj-ea"/>
              </a:defRPr>
            </a:lvl1pPr>
          </a:lstStyle>
          <a:p>
            <a:pPr lvl="0"/>
            <a:r>
              <a:rPr lang="zh-CN" altLang="en-US" dirty="0"/>
              <a:t>标题数字等都可以通过点击和重新输入进行更改</a:t>
            </a:r>
          </a:p>
        </p:txBody>
      </p:sp>
      <p:sp>
        <p:nvSpPr>
          <p:cNvPr id="12" name="文本占位符 10"/>
          <p:cNvSpPr>
            <a:spLocks noGrp="1"/>
          </p:cNvSpPr>
          <p:nvPr>
            <p:ph type="body" sz="quarter" idx="15" hasCustomPrompt="1"/>
          </p:nvPr>
        </p:nvSpPr>
        <p:spPr>
          <a:xfrm>
            <a:off x="695402" y="57750"/>
            <a:ext cx="7928834" cy="584775"/>
          </a:xfrm>
          <a:prstGeom prst="rect">
            <a:avLst/>
          </a:prstGeom>
        </p:spPr>
        <p:txBody>
          <a:bodyPr wrap="square">
            <a:spAutoFit/>
          </a:bodyPr>
          <a:lstStyle>
            <a:lvl1pPr marL="0" indent="0" algn="l">
              <a:buNone/>
              <a:defRPr sz="3200" baseline="0">
                <a:latin typeface="+mj-lt"/>
              </a:defRPr>
            </a:lvl1pPr>
          </a:lstStyle>
          <a:p>
            <a:pPr lvl="0"/>
            <a:r>
              <a:rPr lang="en-US" altLang="zh-CN" dirty="0"/>
              <a:t>Add the Text</a:t>
            </a:r>
            <a:endParaRPr lang="zh-CN" altLang="en-US" dirty="0"/>
          </a:p>
        </p:txBody>
      </p:sp>
      <p:sp>
        <p:nvSpPr>
          <p:cNvPr id="16" name="文本占位符 15">
            <a:extLst>
              <a:ext uri="{FF2B5EF4-FFF2-40B4-BE49-F238E27FC236}">
                <a16:creationId xmlns:a16="http://schemas.microsoft.com/office/drawing/2014/main" id="{CF3BA06D-C890-4F95-8DD2-51A84DC5332A}"/>
              </a:ext>
            </a:extLst>
          </p:cNvPr>
          <p:cNvSpPr>
            <a:spLocks noGrp="1"/>
          </p:cNvSpPr>
          <p:nvPr>
            <p:ph type="body" sz="quarter" idx="16"/>
          </p:nvPr>
        </p:nvSpPr>
        <p:spPr>
          <a:xfrm>
            <a:off x="695400" y="1385317"/>
            <a:ext cx="10058400" cy="3219450"/>
          </a:xfrm>
          <a:prstGeom prst="rect">
            <a:avLst/>
          </a:prstGeom>
        </p:spPr>
        <p:txBody>
          <a:bodyPr/>
          <a:lstStyle>
            <a:lvl1pPr marL="457189" marR="0" indent="-457189" algn="l" defTabSz="914400" rtl="0" eaLnBrk="0" fontAlgn="base" latinLnBrk="0" hangingPunct="0">
              <a:lnSpc>
                <a:spcPct val="100000"/>
              </a:lnSpc>
              <a:spcAft>
                <a:spcPct val="0"/>
              </a:spcAft>
              <a:buClr>
                <a:schemeClr val="accent4">
                  <a:lumMod val="75000"/>
                </a:schemeClr>
              </a:buClr>
              <a:buSzTx/>
              <a:buFont typeface="Wingdings" panose="05000000000000000000" pitchFamily="2" charset="2"/>
              <a:buChar char="p"/>
              <a:tabLst/>
              <a:defRPr kumimoji="0" lang="zh-CN" altLang="en-US" sz="2400" b="0" i="0" u="none" strike="noStrike" kern="0" cap="none" spc="0" normalizeH="0" baseline="0" dirty="0" smtClean="0">
                <a:ln>
                  <a:noFill/>
                </a:ln>
                <a:solidFill>
                  <a:sysClr val="windowText" lastClr="000000"/>
                </a:solidFill>
                <a:effectLst/>
                <a:uLnTx/>
                <a:uFillTx/>
                <a:latin typeface="+mj-ea"/>
                <a:ea typeface="+mj-ea"/>
                <a:cs typeface="+mn-cs"/>
              </a:defRPr>
            </a:lvl1pPr>
            <a:lvl2pPr marL="990575" marR="0" indent="-380990" algn="l" defTabSz="914400" rtl="0" eaLnBrk="0" fontAlgn="base" latinLnBrk="0" hangingPunct="0">
              <a:lnSpc>
                <a:spcPct val="100000"/>
              </a:lnSpc>
              <a:spcAft>
                <a:spcPct val="0"/>
              </a:spcAft>
              <a:buClr>
                <a:schemeClr val="accent4">
                  <a:lumMod val="75000"/>
                </a:schemeClr>
              </a:buClr>
              <a:buSzTx/>
              <a:buFont typeface="Wingdings" panose="05000000000000000000" pitchFamily="2" charset="2"/>
              <a:buChar char="n"/>
              <a:tabLst/>
              <a:defRPr kumimoji="0" lang="zh-CN" altLang="en-US" sz="2000" b="0" i="0" u="none" strike="noStrike" kern="0" cap="none" spc="0" normalizeH="0" baseline="0" dirty="0" smtClean="0">
                <a:ln>
                  <a:noFill/>
                </a:ln>
                <a:solidFill>
                  <a:sysClr val="windowText" lastClr="000000"/>
                </a:solidFill>
                <a:effectLst/>
                <a:uLnTx/>
                <a:uFillTx/>
                <a:latin typeface="+mj-ea"/>
                <a:ea typeface="+mj-ea"/>
                <a:cs typeface="+mn-cs"/>
              </a:defRPr>
            </a:lvl2pPr>
            <a:lvl3pPr marR="0" algn="l" defTabSz="914400" rtl="0" eaLnBrk="0" fontAlgn="base" latinLnBrk="0" hangingPunct="0">
              <a:lnSpc>
                <a:spcPct val="100000"/>
              </a:lnSpc>
              <a:spcAft>
                <a:spcPct val="0"/>
              </a:spcAft>
              <a:buClr>
                <a:schemeClr val="accent4">
                  <a:lumMod val="75000"/>
                </a:schemeClr>
              </a:buClr>
              <a:buSzTx/>
              <a:buFont typeface="Wingdings" panose="05000000000000000000" pitchFamily="2" charset="2"/>
              <a:tabLst/>
              <a:defRPr kumimoji="0" lang="zh-CN" altLang="en-US" sz="2400" b="0" i="0" u="none" strike="noStrike" kern="0" cap="none" spc="0" normalizeH="0" baseline="0" dirty="0" smtClean="0">
                <a:ln>
                  <a:noFill/>
                </a:ln>
                <a:solidFill>
                  <a:sysClr val="windowText" lastClr="000000"/>
                </a:solidFill>
                <a:effectLst/>
                <a:uLnTx/>
                <a:uFillTx/>
                <a:latin typeface="+mj-ea"/>
                <a:ea typeface="+mj-ea"/>
                <a:cs typeface="+mn-cs"/>
              </a:defRPr>
            </a:lvl3pPr>
            <a:lvl4pPr marR="0" algn="l" defTabSz="914400" rtl="0" eaLnBrk="0" fontAlgn="base" latinLnBrk="0" hangingPunct="0">
              <a:lnSpc>
                <a:spcPct val="100000"/>
              </a:lnSpc>
              <a:spcAft>
                <a:spcPct val="0"/>
              </a:spcAft>
              <a:buClr>
                <a:schemeClr val="accent4">
                  <a:lumMod val="75000"/>
                </a:schemeClr>
              </a:buClr>
              <a:buSzTx/>
              <a:buFont typeface="Wingdings" panose="05000000000000000000" pitchFamily="2" charset="2"/>
              <a:tabLst/>
              <a:defRPr kumimoji="0" lang="zh-CN" altLang="en-US" sz="2400" b="0" i="0" u="none" strike="noStrike" kern="0" cap="none" spc="0" normalizeH="0" baseline="0" dirty="0" smtClean="0">
                <a:ln>
                  <a:noFill/>
                </a:ln>
                <a:solidFill>
                  <a:sysClr val="windowText" lastClr="000000"/>
                </a:solidFill>
                <a:effectLst/>
                <a:uLnTx/>
                <a:uFillTx/>
                <a:latin typeface="+mj-ea"/>
                <a:ea typeface="+mj-ea"/>
                <a:cs typeface="+mn-cs"/>
              </a:defRPr>
            </a:lvl4pPr>
            <a:lvl5pPr marR="0" algn="l" defTabSz="914400" rtl="0" eaLnBrk="0" fontAlgn="base" latinLnBrk="0" hangingPunct="0">
              <a:lnSpc>
                <a:spcPct val="100000"/>
              </a:lnSpc>
              <a:spcAft>
                <a:spcPct val="0"/>
              </a:spcAft>
              <a:buClr>
                <a:schemeClr val="accent4">
                  <a:lumMod val="75000"/>
                </a:schemeClr>
              </a:buClr>
              <a:buSzTx/>
              <a:buFont typeface="Wingdings" panose="05000000000000000000" pitchFamily="2" charset="2"/>
              <a:tabLst/>
              <a:defRPr kumimoji="0" lang="zh-CN" altLang="en-US" sz="2400" b="0" i="0" u="none" strike="noStrike" kern="0" cap="none" spc="0" normalizeH="0" baseline="0" dirty="0">
                <a:ln>
                  <a:noFill/>
                </a:ln>
                <a:solidFill>
                  <a:sysClr val="windowText" lastClr="000000"/>
                </a:solidFill>
                <a:effectLst/>
                <a:uLnTx/>
                <a:uFillTx/>
                <a:latin typeface="+mj-ea"/>
                <a:ea typeface="+mj-ea"/>
                <a:cs typeface="+mn-cs"/>
              </a:defRPr>
            </a:lvl5pPr>
          </a:lstStyle>
          <a:p>
            <a:pPr lvl="0"/>
            <a:r>
              <a:rPr lang="zh-CN" altLang="en-US" dirty="0"/>
              <a:t>单击此处编辑母版文本样式</a:t>
            </a:r>
          </a:p>
          <a:p>
            <a:pPr lvl="1"/>
            <a:r>
              <a:rPr lang="zh-CN" altLang="en-US" dirty="0"/>
              <a:t>二级</a:t>
            </a:r>
          </a:p>
        </p:txBody>
      </p:sp>
    </p:spTree>
    <p:extLst>
      <p:ext uri="{BB962C8B-B14F-4D97-AF65-F5344CB8AC3E}">
        <p14:creationId xmlns:p14="http://schemas.microsoft.com/office/powerpoint/2010/main" val="20272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85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429348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作者</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508010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Impact Arial</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cn.bing.com</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@Smile</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呆鱼</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961748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261245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17" name="矩形 8"/>
          <p:cNvSpPr/>
          <p:nvPr userDrawn="1"/>
        </p:nvSpPr>
        <p:spPr>
          <a:xfrm>
            <a:off x="796539" y="206084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2144602"/>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2043693"/>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3161514"/>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3245269"/>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3144360"/>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18" name="矩形 8"/>
          <p:cNvSpPr/>
          <p:nvPr userDrawn="1"/>
        </p:nvSpPr>
        <p:spPr>
          <a:xfrm>
            <a:off x="796539" y="4362628"/>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19" name="文本占位符 10"/>
          <p:cNvSpPr>
            <a:spLocks noGrp="1"/>
          </p:cNvSpPr>
          <p:nvPr>
            <p:ph type="body" sz="quarter" idx="17" hasCustomPrompt="1"/>
          </p:nvPr>
        </p:nvSpPr>
        <p:spPr>
          <a:xfrm>
            <a:off x="1628247" y="4446383"/>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20" name="文本占位符 10"/>
          <p:cNvSpPr>
            <a:spLocks noGrp="1"/>
          </p:cNvSpPr>
          <p:nvPr>
            <p:ph type="body" sz="quarter" idx="18" hasCustomPrompt="1"/>
          </p:nvPr>
        </p:nvSpPr>
        <p:spPr>
          <a:xfrm>
            <a:off x="800384" y="4345474"/>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226970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17" name="矩形 8"/>
          <p:cNvSpPr/>
          <p:nvPr userDrawn="1"/>
        </p:nvSpPr>
        <p:spPr>
          <a:xfrm>
            <a:off x="796539" y="1415311"/>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1499066"/>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1398157"/>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2515978"/>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2599733"/>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2498824"/>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18" name="矩形 8"/>
          <p:cNvSpPr/>
          <p:nvPr userDrawn="1"/>
        </p:nvSpPr>
        <p:spPr>
          <a:xfrm>
            <a:off x="796539" y="3717092"/>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19" name="文本占位符 10"/>
          <p:cNvSpPr>
            <a:spLocks noGrp="1"/>
          </p:cNvSpPr>
          <p:nvPr>
            <p:ph type="body" sz="quarter" idx="17" hasCustomPrompt="1"/>
          </p:nvPr>
        </p:nvSpPr>
        <p:spPr>
          <a:xfrm>
            <a:off x="1628247" y="3800847"/>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20" name="文本占位符 10"/>
          <p:cNvSpPr>
            <a:spLocks noGrp="1"/>
          </p:cNvSpPr>
          <p:nvPr>
            <p:ph type="body" sz="quarter" idx="18" hasCustomPrompt="1"/>
          </p:nvPr>
        </p:nvSpPr>
        <p:spPr>
          <a:xfrm>
            <a:off x="800384" y="3699938"/>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
        <p:nvSpPr>
          <p:cNvPr id="21" name="矩形 8"/>
          <p:cNvSpPr/>
          <p:nvPr userDrawn="1"/>
        </p:nvSpPr>
        <p:spPr>
          <a:xfrm>
            <a:off x="796539" y="4918206"/>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latin typeface="+mj-lt"/>
            </a:endParaRPr>
          </a:p>
        </p:txBody>
      </p:sp>
      <p:sp>
        <p:nvSpPr>
          <p:cNvPr id="22" name="文本占位符 10"/>
          <p:cNvSpPr>
            <a:spLocks noGrp="1"/>
          </p:cNvSpPr>
          <p:nvPr>
            <p:ph type="body" sz="quarter" idx="19" hasCustomPrompt="1"/>
          </p:nvPr>
        </p:nvSpPr>
        <p:spPr>
          <a:xfrm>
            <a:off x="1628247" y="5001961"/>
            <a:ext cx="3367087" cy="400110"/>
          </a:xfrm>
          <a:prstGeom prst="rect">
            <a:avLst/>
          </a:prstGeom>
        </p:spPr>
        <p:txBody>
          <a:bodyPr wrap="square">
            <a:spAutoFit/>
          </a:bodyPr>
          <a:lstStyle>
            <a:lvl1pPr marL="0" indent="0" algn="l">
              <a:buNone/>
              <a:defRPr sz="2000" baseline="0">
                <a:solidFill>
                  <a:schemeClr val="accent1"/>
                </a:solidFill>
              </a:defRPr>
            </a:lvl1pPr>
          </a:lstStyle>
          <a:p>
            <a:pPr lvl="0"/>
            <a:r>
              <a:rPr lang="en-US" altLang="zh-CN" dirty="0"/>
              <a:t>Part One </a:t>
            </a:r>
            <a:r>
              <a:rPr lang="zh-CN" altLang="en-US" dirty="0"/>
              <a:t>输入标题</a:t>
            </a:r>
          </a:p>
        </p:txBody>
      </p:sp>
      <p:sp>
        <p:nvSpPr>
          <p:cNvPr id="23" name="文本占位符 10"/>
          <p:cNvSpPr>
            <a:spLocks noGrp="1"/>
          </p:cNvSpPr>
          <p:nvPr>
            <p:ph type="body" sz="quarter" idx="20" hasCustomPrompt="1"/>
          </p:nvPr>
        </p:nvSpPr>
        <p:spPr>
          <a:xfrm>
            <a:off x="800384" y="4901052"/>
            <a:ext cx="640820" cy="584775"/>
          </a:xfrm>
          <a:prstGeom prst="rect">
            <a:avLst/>
          </a:prstGeom>
        </p:spPr>
        <p:txBody>
          <a:bodyPr wrap="square">
            <a:spAutoFit/>
          </a:bodyPr>
          <a:lstStyle>
            <a:lvl1pPr marL="0" indent="0" algn="ctr">
              <a:buNone/>
              <a:defRPr sz="3200">
                <a:solidFill>
                  <a:schemeClr val="accent1"/>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264673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页">
    <p:spTree>
      <p:nvGrpSpPr>
        <p:cNvPr id="1" name=""/>
        <p:cNvGrpSpPr/>
        <p:nvPr/>
      </p:nvGrpSpPr>
      <p:grpSpPr>
        <a:xfrm>
          <a:off x="0" y="0"/>
          <a:ext cx="0" cy="0"/>
          <a:chOff x="0" y="0"/>
          <a:chExt cx="0" cy="0"/>
        </a:xfrm>
      </p:grpSpPr>
      <p:sp>
        <p:nvSpPr>
          <p:cNvPr id="17" name="矩形 8"/>
          <p:cNvSpPr/>
          <p:nvPr userDrawn="1"/>
        </p:nvSpPr>
        <p:spPr>
          <a:xfrm>
            <a:off x="796539" y="844832"/>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928587"/>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827678"/>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1945499"/>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2029254"/>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1928345"/>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18" name="矩形 8"/>
          <p:cNvSpPr/>
          <p:nvPr userDrawn="1"/>
        </p:nvSpPr>
        <p:spPr>
          <a:xfrm>
            <a:off x="796539" y="3146613"/>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19" name="文本占位符 10"/>
          <p:cNvSpPr>
            <a:spLocks noGrp="1"/>
          </p:cNvSpPr>
          <p:nvPr>
            <p:ph type="body" sz="quarter" idx="17" hasCustomPrompt="1"/>
          </p:nvPr>
        </p:nvSpPr>
        <p:spPr>
          <a:xfrm>
            <a:off x="1628247" y="3230368"/>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20" name="文本占位符 10"/>
          <p:cNvSpPr>
            <a:spLocks noGrp="1"/>
          </p:cNvSpPr>
          <p:nvPr>
            <p:ph type="body" sz="quarter" idx="18" hasCustomPrompt="1"/>
          </p:nvPr>
        </p:nvSpPr>
        <p:spPr>
          <a:xfrm>
            <a:off x="800384" y="3129459"/>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
        <p:nvSpPr>
          <p:cNvPr id="21" name="矩形 8"/>
          <p:cNvSpPr/>
          <p:nvPr userDrawn="1"/>
        </p:nvSpPr>
        <p:spPr>
          <a:xfrm>
            <a:off x="796539" y="434772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latin typeface="+mj-lt"/>
            </a:endParaRPr>
          </a:p>
        </p:txBody>
      </p:sp>
      <p:sp>
        <p:nvSpPr>
          <p:cNvPr id="22" name="文本占位符 10"/>
          <p:cNvSpPr>
            <a:spLocks noGrp="1"/>
          </p:cNvSpPr>
          <p:nvPr>
            <p:ph type="body" sz="quarter" idx="19" hasCustomPrompt="1"/>
          </p:nvPr>
        </p:nvSpPr>
        <p:spPr>
          <a:xfrm>
            <a:off x="1628247" y="4431482"/>
            <a:ext cx="3367087" cy="400110"/>
          </a:xfrm>
          <a:prstGeom prst="rect">
            <a:avLst/>
          </a:prstGeom>
        </p:spPr>
        <p:txBody>
          <a:bodyPr wrap="square">
            <a:spAutoFit/>
          </a:bodyPr>
          <a:lstStyle>
            <a:lvl1pPr marL="0" indent="0" algn="l">
              <a:buNone/>
              <a:defRPr sz="2000" baseline="0">
                <a:solidFill>
                  <a:schemeClr val="accent1"/>
                </a:solidFill>
              </a:defRPr>
            </a:lvl1pPr>
          </a:lstStyle>
          <a:p>
            <a:pPr lvl="0"/>
            <a:r>
              <a:rPr lang="en-US" altLang="zh-CN" dirty="0"/>
              <a:t>Part One </a:t>
            </a:r>
            <a:r>
              <a:rPr lang="zh-CN" altLang="en-US" dirty="0"/>
              <a:t>输入标题</a:t>
            </a:r>
          </a:p>
        </p:txBody>
      </p:sp>
      <p:sp>
        <p:nvSpPr>
          <p:cNvPr id="23" name="文本占位符 10"/>
          <p:cNvSpPr>
            <a:spLocks noGrp="1"/>
          </p:cNvSpPr>
          <p:nvPr>
            <p:ph type="body" sz="quarter" idx="20" hasCustomPrompt="1"/>
          </p:nvPr>
        </p:nvSpPr>
        <p:spPr>
          <a:xfrm>
            <a:off x="800384" y="4330573"/>
            <a:ext cx="640820" cy="584775"/>
          </a:xfrm>
          <a:prstGeom prst="rect">
            <a:avLst/>
          </a:prstGeom>
        </p:spPr>
        <p:txBody>
          <a:bodyPr wrap="square">
            <a:spAutoFit/>
          </a:bodyPr>
          <a:lstStyle>
            <a:lvl1pPr marL="0" indent="0" algn="ctr">
              <a:buNone/>
              <a:defRPr sz="3200">
                <a:solidFill>
                  <a:schemeClr val="accent1"/>
                </a:solidFill>
                <a:latin typeface="+mj-lt"/>
              </a:defRPr>
            </a:lvl1pPr>
          </a:lstStyle>
          <a:p>
            <a:pPr lvl="0"/>
            <a:r>
              <a:rPr lang="en-US" altLang="zh-CN" dirty="0"/>
              <a:t>1</a:t>
            </a:r>
            <a:endParaRPr lang="zh-CN" altLang="en-US" dirty="0"/>
          </a:p>
        </p:txBody>
      </p:sp>
      <p:sp>
        <p:nvSpPr>
          <p:cNvPr id="30" name="矩形 8"/>
          <p:cNvSpPr/>
          <p:nvPr userDrawn="1"/>
        </p:nvSpPr>
        <p:spPr>
          <a:xfrm>
            <a:off x="796539" y="563259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sp>
        <p:nvSpPr>
          <p:cNvPr id="32" name="文本占位符 10"/>
          <p:cNvSpPr>
            <a:spLocks noGrp="1"/>
          </p:cNvSpPr>
          <p:nvPr>
            <p:ph type="body" sz="quarter" idx="21" hasCustomPrompt="1"/>
          </p:nvPr>
        </p:nvSpPr>
        <p:spPr>
          <a:xfrm>
            <a:off x="1628247" y="5716352"/>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6" name="文本占位符 10"/>
          <p:cNvSpPr>
            <a:spLocks noGrp="1"/>
          </p:cNvSpPr>
          <p:nvPr>
            <p:ph type="body" sz="quarter" idx="22" hasCustomPrompt="1"/>
          </p:nvPr>
        </p:nvSpPr>
        <p:spPr>
          <a:xfrm>
            <a:off x="800384" y="5615443"/>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101948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页">
    <p:spTree>
      <p:nvGrpSpPr>
        <p:cNvPr id="1" name=""/>
        <p:cNvGrpSpPr/>
        <p:nvPr/>
      </p:nvGrpSpPr>
      <p:grpSpPr>
        <a:xfrm>
          <a:off x="0" y="0"/>
          <a:ext cx="0" cy="0"/>
          <a:chOff x="0" y="0"/>
          <a:chExt cx="0" cy="0"/>
        </a:xfrm>
      </p:grpSpPr>
      <p:sp>
        <p:nvSpPr>
          <p:cNvPr id="17" name="矩形 8"/>
          <p:cNvSpPr/>
          <p:nvPr userDrawn="1"/>
        </p:nvSpPr>
        <p:spPr>
          <a:xfrm>
            <a:off x="796539" y="893975"/>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grpSp>
        <p:nvGrpSpPr>
          <p:cNvPr id="24" name="组合 23"/>
          <p:cNvGrpSpPr/>
          <p:nvPr userDrawn="1"/>
        </p:nvGrpSpPr>
        <p:grpSpPr>
          <a:xfrm>
            <a:off x="6516048" y="0"/>
            <a:ext cx="5675952" cy="6858000"/>
            <a:chOff x="566555" y="877035"/>
            <a:chExt cx="2340260" cy="164545"/>
          </a:xfrm>
        </p:grpSpPr>
        <p:sp>
          <p:nvSpPr>
            <p:cNvPr id="25" name="矩形 24"/>
            <p:cNvSpPr/>
            <p:nvPr/>
          </p:nvSpPr>
          <p:spPr>
            <a:xfrm>
              <a:off x="566555" y="877035"/>
              <a:ext cx="585065" cy="164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51620" y="877035"/>
              <a:ext cx="585065" cy="164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6685" y="877035"/>
              <a:ext cx="585065" cy="164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1750" y="877035"/>
              <a:ext cx="585065" cy="164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矩形 28"/>
          <p:cNvSpPr/>
          <p:nvPr userDrawn="1"/>
        </p:nvSpPr>
        <p:spPr>
          <a:xfrm>
            <a:off x="6516048" y="2663073"/>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mj-lt"/>
            </a:endParaRPr>
          </a:p>
        </p:txBody>
      </p:sp>
      <p:sp>
        <p:nvSpPr>
          <p:cNvPr id="31" name="文本占位符 10"/>
          <p:cNvSpPr>
            <a:spLocks noGrp="1"/>
          </p:cNvSpPr>
          <p:nvPr>
            <p:ph type="body" sz="quarter" idx="11" hasCustomPrompt="1"/>
          </p:nvPr>
        </p:nvSpPr>
        <p:spPr>
          <a:xfrm>
            <a:off x="7225542" y="2906549"/>
            <a:ext cx="4256964" cy="748988"/>
          </a:xfrm>
          <a:prstGeom prst="rect">
            <a:avLst/>
          </a:prstGeom>
        </p:spPr>
        <p:txBody>
          <a:bodyPr wrap="square">
            <a:spAutoFit/>
          </a:bodyPr>
          <a:lstStyle>
            <a:lvl1pPr marL="0" indent="0" algn="ctr">
              <a:buNone/>
              <a:defRPr>
                <a:solidFill>
                  <a:schemeClr val="bg1"/>
                </a:solidFill>
                <a:latin typeface="+mj-lt"/>
              </a:defRPr>
            </a:lvl1pPr>
          </a:lstStyle>
          <a:p>
            <a:pPr lvl="0"/>
            <a:r>
              <a:rPr lang="en-US" altLang="zh-CN" dirty="0"/>
              <a:t>CONTENT</a:t>
            </a:r>
            <a:endParaRPr lang="zh-CN" altLang="en-US" dirty="0"/>
          </a:p>
        </p:txBody>
      </p:sp>
      <p:sp>
        <p:nvSpPr>
          <p:cNvPr id="34" name="文本占位符 10"/>
          <p:cNvSpPr>
            <a:spLocks noGrp="1"/>
          </p:cNvSpPr>
          <p:nvPr>
            <p:ph type="body" sz="quarter" idx="13" hasCustomPrompt="1"/>
          </p:nvPr>
        </p:nvSpPr>
        <p:spPr>
          <a:xfrm>
            <a:off x="1628247" y="977730"/>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35" name="文本占位符 10"/>
          <p:cNvSpPr>
            <a:spLocks noGrp="1"/>
          </p:cNvSpPr>
          <p:nvPr>
            <p:ph type="body" sz="quarter" idx="14" hasCustomPrompt="1"/>
          </p:nvPr>
        </p:nvSpPr>
        <p:spPr>
          <a:xfrm>
            <a:off x="800384" y="876821"/>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14" name="矩形 8"/>
          <p:cNvSpPr/>
          <p:nvPr userDrawn="1"/>
        </p:nvSpPr>
        <p:spPr>
          <a:xfrm>
            <a:off x="796539" y="179458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15" name="文本占位符 10"/>
          <p:cNvSpPr>
            <a:spLocks noGrp="1"/>
          </p:cNvSpPr>
          <p:nvPr>
            <p:ph type="body" sz="quarter" idx="15" hasCustomPrompt="1"/>
          </p:nvPr>
        </p:nvSpPr>
        <p:spPr>
          <a:xfrm>
            <a:off x="1628247" y="1878342"/>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16" name="文本占位符 10"/>
          <p:cNvSpPr>
            <a:spLocks noGrp="1"/>
          </p:cNvSpPr>
          <p:nvPr>
            <p:ph type="body" sz="quarter" idx="16" hasCustomPrompt="1"/>
          </p:nvPr>
        </p:nvSpPr>
        <p:spPr>
          <a:xfrm>
            <a:off x="800384" y="1777433"/>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
        <p:nvSpPr>
          <p:cNvPr id="43" name="矩形 8"/>
          <p:cNvSpPr/>
          <p:nvPr userDrawn="1"/>
        </p:nvSpPr>
        <p:spPr>
          <a:xfrm>
            <a:off x="796539" y="2710415"/>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2"/>
              </a:solidFill>
              <a:latin typeface="+mj-lt"/>
            </a:endParaRPr>
          </a:p>
        </p:txBody>
      </p:sp>
      <p:sp>
        <p:nvSpPr>
          <p:cNvPr id="44" name="文本占位符 10"/>
          <p:cNvSpPr>
            <a:spLocks noGrp="1"/>
          </p:cNvSpPr>
          <p:nvPr>
            <p:ph type="body" sz="quarter" idx="17" hasCustomPrompt="1"/>
          </p:nvPr>
        </p:nvSpPr>
        <p:spPr>
          <a:xfrm>
            <a:off x="1628247" y="2794170"/>
            <a:ext cx="3367087" cy="400110"/>
          </a:xfrm>
          <a:prstGeom prst="rect">
            <a:avLst/>
          </a:prstGeom>
        </p:spPr>
        <p:txBody>
          <a:bodyPr wrap="square">
            <a:spAutoFit/>
          </a:bodyPr>
          <a:lstStyle>
            <a:lvl1pPr marL="0" indent="0" algn="l">
              <a:buNone/>
              <a:defRPr sz="2000" baseline="0">
                <a:solidFill>
                  <a:schemeClr val="accent2"/>
                </a:solidFill>
              </a:defRPr>
            </a:lvl1pPr>
          </a:lstStyle>
          <a:p>
            <a:pPr lvl="0"/>
            <a:r>
              <a:rPr lang="en-US" altLang="zh-CN" dirty="0"/>
              <a:t>Part One </a:t>
            </a:r>
            <a:r>
              <a:rPr lang="zh-CN" altLang="en-US" dirty="0"/>
              <a:t>输入标题</a:t>
            </a:r>
          </a:p>
        </p:txBody>
      </p:sp>
      <p:sp>
        <p:nvSpPr>
          <p:cNvPr id="45" name="文本占位符 10"/>
          <p:cNvSpPr>
            <a:spLocks noGrp="1"/>
          </p:cNvSpPr>
          <p:nvPr>
            <p:ph type="body" sz="quarter" idx="18" hasCustomPrompt="1"/>
          </p:nvPr>
        </p:nvSpPr>
        <p:spPr>
          <a:xfrm>
            <a:off x="800384" y="2693261"/>
            <a:ext cx="640820" cy="584775"/>
          </a:xfrm>
          <a:prstGeom prst="rect">
            <a:avLst/>
          </a:prstGeom>
        </p:spPr>
        <p:txBody>
          <a:bodyPr wrap="square">
            <a:spAutoFit/>
          </a:bodyPr>
          <a:lstStyle>
            <a:lvl1pPr marL="0" indent="0" algn="ctr">
              <a:buNone/>
              <a:defRPr sz="3200">
                <a:solidFill>
                  <a:schemeClr val="accent2"/>
                </a:solidFill>
                <a:latin typeface="+mj-lt"/>
              </a:defRPr>
            </a:lvl1pPr>
          </a:lstStyle>
          <a:p>
            <a:pPr lvl="0"/>
            <a:r>
              <a:rPr lang="en-US" altLang="zh-CN" dirty="0"/>
              <a:t>1</a:t>
            </a:r>
            <a:endParaRPr lang="zh-CN" altLang="en-US" dirty="0"/>
          </a:p>
        </p:txBody>
      </p:sp>
      <p:sp>
        <p:nvSpPr>
          <p:cNvPr id="46" name="矩形 8"/>
          <p:cNvSpPr/>
          <p:nvPr userDrawn="1"/>
        </p:nvSpPr>
        <p:spPr>
          <a:xfrm>
            <a:off x="796539" y="3611027"/>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latin typeface="+mj-lt"/>
            </a:endParaRPr>
          </a:p>
        </p:txBody>
      </p:sp>
      <p:sp>
        <p:nvSpPr>
          <p:cNvPr id="47" name="文本占位符 10"/>
          <p:cNvSpPr>
            <a:spLocks noGrp="1"/>
          </p:cNvSpPr>
          <p:nvPr>
            <p:ph type="body" sz="quarter" idx="19" hasCustomPrompt="1"/>
          </p:nvPr>
        </p:nvSpPr>
        <p:spPr>
          <a:xfrm>
            <a:off x="1628247" y="3694782"/>
            <a:ext cx="3367087" cy="400110"/>
          </a:xfrm>
          <a:prstGeom prst="rect">
            <a:avLst/>
          </a:prstGeom>
        </p:spPr>
        <p:txBody>
          <a:bodyPr wrap="square">
            <a:spAutoFit/>
          </a:bodyPr>
          <a:lstStyle>
            <a:lvl1pPr marL="0" indent="0" algn="l">
              <a:buNone/>
              <a:defRPr sz="2000" baseline="0">
                <a:solidFill>
                  <a:schemeClr val="accent1"/>
                </a:solidFill>
              </a:defRPr>
            </a:lvl1pPr>
          </a:lstStyle>
          <a:p>
            <a:pPr lvl="0"/>
            <a:r>
              <a:rPr lang="en-US" altLang="zh-CN" dirty="0"/>
              <a:t>Part One </a:t>
            </a:r>
            <a:r>
              <a:rPr lang="zh-CN" altLang="en-US" dirty="0"/>
              <a:t>输入标题</a:t>
            </a:r>
          </a:p>
        </p:txBody>
      </p:sp>
      <p:sp>
        <p:nvSpPr>
          <p:cNvPr id="48" name="文本占位符 10"/>
          <p:cNvSpPr>
            <a:spLocks noGrp="1"/>
          </p:cNvSpPr>
          <p:nvPr>
            <p:ph type="body" sz="quarter" idx="20" hasCustomPrompt="1"/>
          </p:nvPr>
        </p:nvSpPr>
        <p:spPr>
          <a:xfrm>
            <a:off x="800384" y="3593873"/>
            <a:ext cx="640820" cy="584775"/>
          </a:xfrm>
          <a:prstGeom prst="rect">
            <a:avLst/>
          </a:prstGeom>
        </p:spPr>
        <p:txBody>
          <a:bodyPr wrap="square">
            <a:spAutoFit/>
          </a:bodyPr>
          <a:lstStyle>
            <a:lvl1pPr marL="0" indent="0" algn="ctr">
              <a:buNone/>
              <a:defRPr sz="3200">
                <a:solidFill>
                  <a:schemeClr val="accent1"/>
                </a:solidFill>
                <a:latin typeface="+mj-lt"/>
              </a:defRPr>
            </a:lvl1pPr>
          </a:lstStyle>
          <a:p>
            <a:pPr lvl="0"/>
            <a:r>
              <a:rPr lang="en-US" altLang="zh-CN" dirty="0"/>
              <a:t>1</a:t>
            </a:r>
            <a:endParaRPr lang="zh-CN" altLang="en-US" dirty="0"/>
          </a:p>
        </p:txBody>
      </p:sp>
      <p:sp>
        <p:nvSpPr>
          <p:cNvPr id="49" name="矩形 8"/>
          <p:cNvSpPr/>
          <p:nvPr userDrawn="1"/>
        </p:nvSpPr>
        <p:spPr>
          <a:xfrm>
            <a:off x="796539" y="4515269"/>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1A7BAE"/>
              </a:solidFill>
              <a:latin typeface="+mj-lt"/>
            </a:endParaRPr>
          </a:p>
        </p:txBody>
      </p:sp>
      <p:sp>
        <p:nvSpPr>
          <p:cNvPr id="50" name="文本占位符 10"/>
          <p:cNvSpPr>
            <a:spLocks noGrp="1"/>
          </p:cNvSpPr>
          <p:nvPr>
            <p:ph type="body" sz="quarter" idx="21" hasCustomPrompt="1"/>
          </p:nvPr>
        </p:nvSpPr>
        <p:spPr>
          <a:xfrm>
            <a:off x="1628247" y="4599024"/>
            <a:ext cx="3367087" cy="400110"/>
          </a:xfrm>
          <a:prstGeom prst="rect">
            <a:avLst/>
          </a:prstGeom>
        </p:spPr>
        <p:txBody>
          <a:bodyPr wrap="square">
            <a:spAutoFit/>
          </a:bodyPr>
          <a:lstStyle>
            <a:lvl1pPr marL="0" indent="0" algn="l">
              <a:buNone/>
              <a:defRPr sz="2000" baseline="0">
                <a:solidFill>
                  <a:schemeClr val="accent4"/>
                </a:solidFill>
              </a:defRPr>
            </a:lvl1pPr>
          </a:lstStyle>
          <a:p>
            <a:pPr lvl="0"/>
            <a:r>
              <a:rPr lang="en-US" altLang="zh-CN" dirty="0"/>
              <a:t>Part One </a:t>
            </a:r>
            <a:r>
              <a:rPr lang="zh-CN" altLang="en-US" dirty="0"/>
              <a:t>输入标题</a:t>
            </a:r>
          </a:p>
        </p:txBody>
      </p:sp>
      <p:sp>
        <p:nvSpPr>
          <p:cNvPr id="51" name="文本占位符 10"/>
          <p:cNvSpPr>
            <a:spLocks noGrp="1"/>
          </p:cNvSpPr>
          <p:nvPr>
            <p:ph type="body" sz="quarter" idx="22" hasCustomPrompt="1"/>
          </p:nvPr>
        </p:nvSpPr>
        <p:spPr>
          <a:xfrm>
            <a:off x="800384" y="4498115"/>
            <a:ext cx="640820" cy="584775"/>
          </a:xfrm>
          <a:prstGeom prst="rect">
            <a:avLst/>
          </a:prstGeom>
        </p:spPr>
        <p:txBody>
          <a:bodyPr wrap="square">
            <a:spAutoFit/>
          </a:bodyPr>
          <a:lstStyle>
            <a:lvl1pPr marL="0" indent="0" algn="ctr">
              <a:buNone/>
              <a:defRPr sz="3200">
                <a:solidFill>
                  <a:schemeClr val="accent4"/>
                </a:solidFill>
                <a:latin typeface="+mj-lt"/>
              </a:defRPr>
            </a:lvl1pPr>
          </a:lstStyle>
          <a:p>
            <a:pPr lvl="0"/>
            <a:r>
              <a:rPr lang="en-US" altLang="zh-CN" dirty="0"/>
              <a:t>1</a:t>
            </a:r>
            <a:endParaRPr lang="zh-CN" altLang="en-US" dirty="0"/>
          </a:p>
        </p:txBody>
      </p:sp>
      <p:sp>
        <p:nvSpPr>
          <p:cNvPr id="52" name="矩形 8"/>
          <p:cNvSpPr/>
          <p:nvPr userDrawn="1"/>
        </p:nvSpPr>
        <p:spPr>
          <a:xfrm>
            <a:off x="796539" y="5415881"/>
            <a:ext cx="698984" cy="567621"/>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3"/>
              </a:solidFill>
              <a:latin typeface="+mj-lt"/>
            </a:endParaRPr>
          </a:p>
        </p:txBody>
      </p:sp>
      <p:sp>
        <p:nvSpPr>
          <p:cNvPr id="53" name="文本占位符 10"/>
          <p:cNvSpPr>
            <a:spLocks noGrp="1"/>
          </p:cNvSpPr>
          <p:nvPr>
            <p:ph type="body" sz="quarter" idx="23" hasCustomPrompt="1"/>
          </p:nvPr>
        </p:nvSpPr>
        <p:spPr>
          <a:xfrm>
            <a:off x="1628247" y="5499636"/>
            <a:ext cx="3367087" cy="400110"/>
          </a:xfrm>
          <a:prstGeom prst="rect">
            <a:avLst/>
          </a:prstGeom>
        </p:spPr>
        <p:txBody>
          <a:bodyPr wrap="square">
            <a:spAutoFit/>
          </a:bodyPr>
          <a:lstStyle>
            <a:lvl1pPr marL="0" indent="0" algn="l">
              <a:buNone/>
              <a:defRPr sz="2000" baseline="0">
                <a:solidFill>
                  <a:schemeClr val="accent3"/>
                </a:solidFill>
              </a:defRPr>
            </a:lvl1pPr>
          </a:lstStyle>
          <a:p>
            <a:pPr lvl="0"/>
            <a:r>
              <a:rPr lang="en-US" altLang="zh-CN" dirty="0"/>
              <a:t>Part One </a:t>
            </a:r>
            <a:r>
              <a:rPr lang="zh-CN" altLang="en-US" dirty="0"/>
              <a:t>输入标题</a:t>
            </a:r>
          </a:p>
        </p:txBody>
      </p:sp>
      <p:sp>
        <p:nvSpPr>
          <p:cNvPr id="54" name="文本占位符 10"/>
          <p:cNvSpPr>
            <a:spLocks noGrp="1"/>
          </p:cNvSpPr>
          <p:nvPr>
            <p:ph type="body" sz="quarter" idx="24" hasCustomPrompt="1"/>
          </p:nvPr>
        </p:nvSpPr>
        <p:spPr>
          <a:xfrm>
            <a:off x="800384" y="5398727"/>
            <a:ext cx="640820" cy="584775"/>
          </a:xfrm>
          <a:prstGeom prst="rect">
            <a:avLst/>
          </a:prstGeom>
        </p:spPr>
        <p:txBody>
          <a:bodyPr wrap="square">
            <a:spAutoFit/>
          </a:bodyPr>
          <a:lstStyle>
            <a:lvl1pPr marL="0" indent="0" algn="ctr">
              <a:buNone/>
              <a:defRPr sz="3200">
                <a:solidFill>
                  <a:schemeClr val="accent3"/>
                </a:solidFill>
                <a:latin typeface="+mj-lt"/>
              </a:defRPr>
            </a:lvl1pPr>
          </a:lstStyle>
          <a:p>
            <a:pPr lvl="0"/>
            <a:r>
              <a:rPr lang="en-US" altLang="zh-CN" dirty="0"/>
              <a:t>1</a:t>
            </a:r>
            <a:endParaRPr lang="zh-CN" altLang="en-US" dirty="0"/>
          </a:p>
        </p:txBody>
      </p:sp>
    </p:spTree>
    <p:extLst>
      <p:ext uri="{BB962C8B-B14F-4D97-AF65-F5344CB8AC3E}">
        <p14:creationId xmlns:p14="http://schemas.microsoft.com/office/powerpoint/2010/main" val="8642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solidFill>
          <a:schemeClr val="accent4"/>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ONE</a:t>
            </a:r>
            <a:endParaRPr lang="zh-CN" altLang="en-US" dirty="0"/>
          </a:p>
        </p:txBody>
      </p:sp>
      <p:sp>
        <p:nvSpPr>
          <p:cNvPr id="9" name="文本占位符 10"/>
          <p:cNvSpPr>
            <a:spLocks noGrp="1"/>
          </p:cNvSpPr>
          <p:nvPr>
            <p:ph type="body" sz="quarter" idx="12" hasCustomPrompt="1"/>
          </p:nvPr>
        </p:nvSpPr>
        <p:spPr>
          <a:xfrm>
            <a:off x="1" y="-2219126"/>
            <a:ext cx="3842719"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1</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84207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solidFill>
          <a:schemeClr val="accent3"/>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TWO</a:t>
            </a:r>
            <a:endParaRPr lang="zh-CN" altLang="en-US" dirty="0"/>
          </a:p>
        </p:txBody>
      </p:sp>
      <p:sp>
        <p:nvSpPr>
          <p:cNvPr id="9" name="文本占位符 10"/>
          <p:cNvSpPr>
            <a:spLocks noGrp="1"/>
          </p:cNvSpPr>
          <p:nvPr>
            <p:ph type="body" sz="quarter" idx="12" hasCustomPrompt="1"/>
          </p:nvPr>
        </p:nvSpPr>
        <p:spPr>
          <a:xfrm>
            <a:off x="1" y="-2219126"/>
            <a:ext cx="5006499"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2</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199449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solidFill>
          <a:schemeClr val="accent2"/>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THREE</a:t>
            </a:r>
            <a:endParaRPr lang="zh-CN" altLang="en-US" dirty="0"/>
          </a:p>
        </p:txBody>
      </p:sp>
      <p:sp>
        <p:nvSpPr>
          <p:cNvPr id="9" name="文本占位符 10"/>
          <p:cNvSpPr>
            <a:spLocks noGrp="1"/>
          </p:cNvSpPr>
          <p:nvPr>
            <p:ph type="body" sz="quarter" idx="12" hasCustomPrompt="1"/>
          </p:nvPr>
        </p:nvSpPr>
        <p:spPr>
          <a:xfrm>
            <a:off x="1" y="-2219126"/>
            <a:ext cx="5277407"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3</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380818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1" y="2742727"/>
            <a:ext cx="12192000" cy="8474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1" hasCustomPrompt="1"/>
          </p:nvPr>
        </p:nvSpPr>
        <p:spPr>
          <a:xfrm>
            <a:off x="5194570" y="1826018"/>
            <a:ext cx="6569245" cy="1015663"/>
          </a:xfrm>
          <a:prstGeom prst="rect">
            <a:avLst/>
          </a:prstGeom>
        </p:spPr>
        <p:txBody>
          <a:bodyPr wrap="square">
            <a:spAutoFit/>
          </a:bodyPr>
          <a:lstStyle>
            <a:lvl1pPr marL="0" indent="0" algn="r">
              <a:buNone/>
              <a:defRPr sz="6000">
                <a:solidFill>
                  <a:schemeClr val="bg1"/>
                </a:solidFill>
                <a:latin typeface="+mj-lt"/>
              </a:defRPr>
            </a:lvl1pPr>
          </a:lstStyle>
          <a:p>
            <a:pPr lvl="0"/>
            <a:r>
              <a:rPr lang="en-US" altLang="zh-CN" dirty="0"/>
              <a:t>PART FOUR</a:t>
            </a:r>
            <a:endParaRPr lang="zh-CN" altLang="en-US" dirty="0"/>
          </a:p>
        </p:txBody>
      </p:sp>
      <p:sp>
        <p:nvSpPr>
          <p:cNvPr id="9" name="文本占位符 10"/>
          <p:cNvSpPr>
            <a:spLocks noGrp="1"/>
          </p:cNvSpPr>
          <p:nvPr>
            <p:ph type="body" sz="quarter" idx="12" hasCustomPrompt="1"/>
          </p:nvPr>
        </p:nvSpPr>
        <p:spPr>
          <a:xfrm>
            <a:off x="1" y="-2219126"/>
            <a:ext cx="4982454" cy="11618565"/>
          </a:xfrm>
          <a:prstGeom prst="rect">
            <a:avLst/>
          </a:prstGeom>
          <a:noFill/>
          <a:effectLst>
            <a:outerShdw blurRad="165100" dist="76200" dir="1200000" algn="tl" rotWithShape="0">
              <a:prstClr val="black">
                <a:alpha val="10000"/>
              </a:prstClr>
            </a:outerShdw>
          </a:effectLst>
        </p:spPr>
        <p:txBody>
          <a:bodyPr wrap="none" rtlCol="0">
            <a:spAutoFit/>
          </a:bodyPr>
          <a:lstStyle>
            <a:lvl1pPr marL="0" indent="0">
              <a:buNone/>
              <a:defRPr lang="zh-CN" altLang="en-US" sz="74900" dirty="0">
                <a:solidFill>
                  <a:schemeClr val="bg1"/>
                </a:solidFill>
                <a:latin typeface="+mj-lt"/>
              </a:defRPr>
            </a:lvl1pPr>
          </a:lstStyle>
          <a:p>
            <a:pPr marL="0" lvl="0" defTabSz="914377"/>
            <a:r>
              <a:rPr lang="en-US" altLang="zh-CN" dirty="0"/>
              <a:t>4</a:t>
            </a:r>
            <a:endParaRPr lang="zh-CN" altLang="en-US" dirty="0"/>
          </a:p>
        </p:txBody>
      </p:sp>
      <p:sp>
        <p:nvSpPr>
          <p:cNvPr id="12" name="文本占位符 10"/>
          <p:cNvSpPr>
            <a:spLocks noGrp="1"/>
          </p:cNvSpPr>
          <p:nvPr>
            <p:ph type="body" sz="quarter" idx="13" hasCustomPrompt="1"/>
          </p:nvPr>
        </p:nvSpPr>
        <p:spPr>
          <a:xfrm>
            <a:off x="5194570" y="2791947"/>
            <a:ext cx="6569245" cy="748988"/>
          </a:xfrm>
          <a:prstGeom prst="rect">
            <a:avLst/>
          </a:prstGeom>
        </p:spPr>
        <p:txBody>
          <a:bodyPr wrap="square">
            <a:spAutoFit/>
          </a:bodyPr>
          <a:lstStyle>
            <a:lvl1pPr marL="0" marR="0" indent="0" algn="r" defTabSz="1219170" rtl="0" eaLnBrk="1" fontAlgn="auto" latinLnBrk="0" hangingPunct="1">
              <a:lnSpc>
                <a:spcPct val="100000"/>
              </a:lnSpc>
              <a:spcBef>
                <a:spcPct val="20000"/>
              </a:spcBef>
              <a:spcAft>
                <a:spcPts val="0"/>
              </a:spcAft>
              <a:buClrTx/>
              <a:buSzTx/>
              <a:buFont typeface="Arial" pitchFamily="34" charset="0"/>
              <a:buNone/>
              <a:tabLst/>
              <a:defRPr>
                <a:solidFill>
                  <a:schemeClr val="bg1"/>
                </a:solidFill>
              </a:defRPr>
            </a:lvl1pPr>
          </a:lstStyle>
          <a:p>
            <a:pPr marL="0" marR="0" lvl="0" indent="0" algn="r" defTabSz="1219170" rtl="0" eaLnBrk="1" fontAlgn="auto" latinLnBrk="0" hangingPunct="1">
              <a:lnSpc>
                <a:spcPct val="100000"/>
              </a:lnSpc>
              <a:spcBef>
                <a:spcPct val="20000"/>
              </a:spcBef>
              <a:spcAft>
                <a:spcPts val="0"/>
              </a:spcAft>
              <a:buClrTx/>
              <a:buSzTx/>
              <a:buFont typeface="Arial" pitchFamily="34" charset="0"/>
              <a:buNone/>
              <a:tabLst/>
              <a:defRPr/>
            </a:pPr>
            <a:r>
              <a:rPr lang="zh-CN" altLang="en-US" dirty="0"/>
              <a:t>请在此处输入标题</a:t>
            </a:r>
          </a:p>
        </p:txBody>
      </p:sp>
      <p:sp>
        <p:nvSpPr>
          <p:cNvPr id="14" name="文本占位符 10"/>
          <p:cNvSpPr>
            <a:spLocks noGrp="1"/>
          </p:cNvSpPr>
          <p:nvPr>
            <p:ph type="body" sz="quarter" idx="15" hasCustomPrompt="1"/>
          </p:nvPr>
        </p:nvSpPr>
        <p:spPr>
          <a:xfrm>
            <a:off x="5194570" y="3636243"/>
            <a:ext cx="6569245" cy="461665"/>
          </a:xfrm>
          <a:prstGeom prst="rect">
            <a:avLst/>
          </a:prstGeom>
        </p:spPr>
        <p:txBody>
          <a:bodyPr wrap="square">
            <a:spAutoFit/>
          </a:bodyPr>
          <a:lstStyle>
            <a:lvl1pPr marL="0" indent="0" algn="r">
              <a:buNone/>
              <a:defRPr sz="120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308902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547448"/>
      </p:ext>
    </p:extLst>
  </p:cSld>
  <p:clrMap bg1="lt1" tx1="dk1" bg2="lt2" tx2="dk2" accent1="accent1" accent2="accent2" accent3="accent3" accent4="accent4" accent5="accent5" accent6="accent6" hlink="hlink" folHlink="folHlink"/>
  <p:sldLayoutIdLst>
    <p:sldLayoutId id="2147483687" r:id="rId1"/>
    <p:sldLayoutId id="2147483694" r:id="rId2"/>
    <p:sldLayoutId id="2147483692" r:id="rId3"/>
    <p:sldLayoutId id="2147483695" r:id="rId4"/>
    <p:sldLayoutId id="2147483696" r:id="rId5"/>
    <p:sldLayoutId id="2147483697" r:id="rId6"/>
    <p:sldLayoutId id="2147483698" r:id="rId7"/>
    <p:sldLayoutId id="2147483699" r:id="rId8"/>
    <p:sldLayoutId id="2147483700" r:id="rId9"/>
    <p:sldLayoutId id="2147483688" r:id="rId10"/>
    <p:sldLayoutId id="2147483689" r:id="rId11"/>
    <p:sldLayoutId id="2147483690" r:id="rId12"/>
    <p:sldLayoutId id="2147483691" r:id="rId13"/>
    <p:sldLayoutId id="2147483693" r:id="rId14"/>
    <p:sldLayoutId id="2147483702" r:id="rId15"/>
    <p:sldLayoutId id="214748370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780034"/>
      </p:ext>
    </p:extLst>
  </p:cSld>
  <p:clrMap bg1="lt1" tx1="dk1" bg2="lt2" tx2="dk2" accent1="accent1" accent2="accent2" accent3="accent3" accent4="accent4" accent5="accent5" accent6="accent6" hlink="hlink" folHlink="folHlink"/>
  <p:sldLayoutIdLst>
    <p:sldLayoutId id="2147483680" r:id="rId1"/>
    <p:sldLayoutId id="2147483664"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GIF"/><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office.msn.com.cn/" TargetMode="External"/><Relationship Id="rId1" Type="http://schemas.openxmlformats.org/officeDocument/2006/relationships/slideLayout" Target="../slideLayouts/slideLayout8.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office.msn.com.cn/" TargetMode="External"/><Relationship Id="rId1" Type="http://schemas.openxmlformats.org/officeDocument/2006/relationships/slideLayout" Target="../slideLayouts/slideLayout9.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1.xml"/><Relationship Id="rId4" Type="http://schemas.openxmlformats.org/officeDocument/2006/relationships/image" Target="../media/image45.emf"/></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53.emf"/></Relationships>
</file>

<file path=ppt/slides/_rels/slide5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fif"/><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http://www.zakon.org/robert/internet/timeline/Count_Host.gif" TargetMode="External"/><Relationship Id="rId2" Type="http://schemas.openxmlformats.org/officeDocument/2006/relationships/image" Target="../media/image6.gi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hyperlink" Target="https://zh.wikipedia.org/wiki/%E5%B7%A5%E4%BD%9C%E7%AB%99" TargetMode="External"/><Relationship Id="rId3" Type="http://schemas.openxmlformats.org/officeDocument/2006/relationships/image" Target="../media/image9.jpeg"/><Relationship Id="rId7" Type="http://schemas.openxmlformats.org/officeDocument/2006/relationships/hyperlink" Target="https://zh.wikipedia.org/wiki/%E7%A1%AC%E4%BB%B6" TargetMode="External"/><Relationship Id="rId2" Type="http://schemas.openxmlformats.org/officeDocument/2006/relationships/image" Target="../media/image8.jpeg"/><Relationship Id="rId1" Type="http://schemas.openxmlformats.org/officeDocument/2006/relationships/slideLayout" Target="../slideLayouts/slideLayout10.xml"/><Relationship Id="rId6" Type="http://schemas.openxmlformats.org/officeDocument/2006/relationships/hyperlink" Target="https://zh.wikipedia.org/wiki/%E8%BD%AF%E4%BB%B6" TargetMode="External"/><Relationship Id="rId5" Type="http://schemas.openxmlformats.org/officeDocument/2006/relationships/hyperlink" Target="https://zh.wikipedia.org/wiki/%E8%AE%A1%E7%AE%97%E6%9C%BA" TargetMode="External"/><Relationship Id="rId4" Type="http://schemas.openxmlformats.org/officeDocument/2006/relationships/image" Target="../media/image10.jpe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98977" y="3567538"/>
            <a:ext cx="9938229" cy="1569660"/>
          </a:xfrm>
        </p:spPr>
        <p:txBody>
          <a:bodyPr/>
          <a:lstStyle/>
          <a:p>
            <a:r>
              <a:rPr lang="zh-CN" altLang="en-US" dirty="0">
                <a:solidFill>
                  <a:schemeClr val="accent1"/>
                </a:solidFill>
              </a:rPr>
              <a:t>大数据</a:t>
            </a:r>
            <a:r>
              <a:rPr lang="zh-CN" altLang="en-US" dirty="0">
                <a:solidFill>
                  <a:schemeClr val="accent2"/>
                </a:solidFill>
              </a:rPr>
              <a:t>处理与分析：</a:t>
            </a:r>
            <a:r>
              <a:rPr lang="en-US" altLang="zh-CN" dirty="0">
                <a:solidFill>
                  <a:schemeClr val="accent3"/>
                </a:solidFill>
              </a:rPr>
              <a:t>Spark</a:t>
            </a:r>
            <a:r>
              <a:rPr lang="zh-CN" altLang="en-US" dirty="0">
                <a:solidFill>
                  <a:schemeClr val="accent4"/>
                </a:solidFill>
              </a:rPr>
              <a:t>编程实践</a:t>
            </a:r>
          </a:p>
        </p:txBody>
      </p:sp>
      <p:sp>
        <p:nvSpPr>
          <p:cNvPr id="4" name="文本占位符 3"/>
          <p:cNvSpPr>
            <a:spLocks noGrp="1"/>
          </p:cNvSpPr>
          <p:nvPr>
            <p:ph type="body" sz="quarter" idx="12"/>
          </p:nvPr>
        </p:nvSpPr>
        <p:spPr>
          <a:xfrm>
            <a:off x="2620615" y="4594929"/>
            <a:ext cx="7294951" cy="1764073"/>
          </a:xfrm>
        </p:spPr>
        <p:txBody>
          <a:bodyPr/>
          <a:lstStyle/>
          <a:p>
            <a:r>
              <a:rPr lang="zh-CN" altLang="en-US" sz="2000" dirty="0"/>
              <a:t>王桂玲</a:t>
            </a:r>
            <a:endParaRPr lang="en-US" altLang="zh-CN" sz="2000" dirty="0"/>
          </a:p>
          <a:p>
            <a:r>
              <a:rPr lang="zh-CN" altLang="en-US" sz="1600" dirty="0"/>
              <a:t>北方工业大学信息学院数据工程研究院</a:t>
            </a:r>
            <a:endParaRPr lang="en-US" altLang="zh-CN" sz="1600" dirty="0"/>
          </a:p>
          <a:p>
            <a:r>
              <a:rPr lang="zh-CN" altLang="en-US" sz="1600" dirty="0"/>
              <a:t>大规模流数据集成与分析技术北京市重点实验室</a:t>
            </a:r>
            <a:endParaRPr lang="en-US" altLang="zh-CN" sz="1600" dirty="0"/>
          </a:p>
          <a:p>
            <a:r>
              <a:rPr lang="en-US" altLang="zh-CN" sz="1600" dirty="0"/>
              <a:t>wangguiling@ncut.edu.cn</a:t>
            </a:r>
            <a:endParaRPr lang="zh-CN" altLang="en-US" sz="1600" dirty="0"/>
          </a:p>
        </p:txBody>
      </p:sp>
    </p:spTree>
    <p:extLst>
      <p:ext uri="{BB962C8B-B14F-4D97-AF65-F5344CB8AC3E}">
        <p14:creationId xmlns:p14="http://schemas.microsoft.com/office/powerpoint/2010/main" val="147905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2AB49A9-1C59-4486-A53A-ADBDCBE99CA0}"/>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6AD91A7C-B62E-4C6E-B1AA-E8F892A22EE1}"/>
              </a:ext>
            </a:extLst>
          </p:cNvPr>
          <p:cNvSpPr>
            <a:spLocks noGrp="1"/>
          </p:cNvSpPr>
          <p:nvPr>
            <p:ph type="body" sz="quarter" idx="15"/>
          </p:nvPr>
        </p:nvSpPr>
        <p:spPr/>
        <p:txBody>
          <a:bodyPr/>
          <a:lstStyle/>
          <a:p>
            <a:r>
              <a:rPr lang="zh-CN" altLang="en-US" dirty="0"/>
              <a:t>数据的来源</a:t>
            </a:r>
          </a:p>
        </p:txBody>
      </p:sp>
      <p:pic>
        <p:nvPicPr>
          <p:cNvPr id="5" name="Picture 4" descr="图片5">
            <a:extLst>
              <a:ext uri="{FF2B5EF4-FFF2-40B4-BE49-F238E27FC236}">
                <a16:creationId xmlns:a16="http://schemas.microsoft.com/office/drawing/2014/main" id="{E2F84DC4-0040-4DF2-9F59-D09AEE05A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881" y="1118244"/>
            <a:ext cx="7202059" cy="518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59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F0A2856-E7A4-4841-9BD1-EFD609684FB4}"/>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4666F48F-893E-4D97-856E-75AA10983334}"/>
              </a:ext>
            </a:extLst>
          </p:cNvPr>
          <p:cNvSpPr>
            <a:spLocks noGrp="1"/>
          </p:cNvSpPr>
          <p:nvPr>
            <p:ph type="body" sz="quarter" idx="15"/>
          </p:nvPr>
        </p:nvSpPr>
        <p:spPr/>
        <p:txBody>
          <a:bodyPr/>
          <a:lstStyle/>
          <a:p>
            <a:r>
              <a:rPr lang="zh-CN" altLang="en-US" dirty="0"/>
              <a:t>互联网数据剧增</a:t>
            </a:r>
          </a:p>
        </p:txBody>
      </p:sp>
      <p:sp>
        <p:nvSpPr>
          <p:cNvPr id="5" name="文本占位符 4">
            <a:extLst>
              <a:ext uri="{FF2B5EF4-FFF2-40B4-BE49-F238E27FC236}">
                <a16:creationId xmlns:a16="http://schemas.microsoft.com/office/drawing/2014/main" id="{3AB46BEE-80E2-43A3-83E9-1E4EB2FD8EF2}"/>
              </a:ext>
            </a:extLst>
          </p:cNvPr>
          <p:cNvSpPr>
            <a:spLocks noGrp="1"/>
          </p:cNvSpPr>
          <p:nvPr>
            <p:ph type="body" sz="quarter" idx="16"/>
          </p:nvPr>
        </p:nvSpPr>
        <p:spPr>
          <a:xfrm>
            <a:off x="695402" y="1136172"/>
            <a:ext cx="3975752" cy="4233285"/>
          </a:xfrm>
        </p:spPr>
        <p:txBody>
          <a:bodyPr/>
          <a:lstStyle/>
          <a:p>
            <a:r>
              <a:rPr lang="en-US" altLang="zh-CN" sz="1800" dirty="0"/>
              <a:t>The Internet has 1/2 billion hosts (IP addresses)</a:t>
            </a:r>
            <a:r>
              <a:rPr lang="zh-CN" altLang="en-US" sz="1800" dirty="0"/>
              <a:t>， </a:t>
            </a:r>
            <a:r>
              <a:rPr lang="en-US" altLang="zh-CN" sz="1800" dirty="0"/>
              <a:t>1.17 billion users</a:t>
            </a:r>
          </a:p>
          <a:p>
            <a:r>
              <a:rPr lang="en-US" altLang="zh-CN" sz="1800" dirty="0"/>
              <a:t>The Web has 109 million distinct web sites, 29.7 billion web pages, ~5 pages for everyone</a:t>
            </a:r>
          </a:p>
          <a:p>
            <a:r>
              <a:rPr lang="en-US" altLang="zh-CN" sz="1800" dirty="0"/>
              <a:t>161 exabytes (108 TB) of information was created or replicated worldwide in 2006, That’s more than in the previous 5,000 years</a:t>
            </a:r>
          </a:p>
          <a:p>
            <a:r>
              <a:rPr lang="en-US" altLang="zh-CN" sz="1800" dirty="0"/>
              <a:t>7.2 billion Web searches/month (3.9 billion by Google) far exceed the world population</a:t>
            </a:r>
          </a:p>
          <a:p>
            <a:r>
              <a:rPr lang="en-US" altLang="zh-CN" sz="1800" dirty="0"/>
              <a:t>Amazon S3</a:t>
            </a:r>
            <a:r>
              <a:rPr lang="zh-CN" altLang="en-US" sz="1800" dirty="0"/>
              <a:t>在不到一年的时间里，就已拥有</a:t>
            </a:r>
            <a:r>
              <a:rPr lang="en-US" altLang="zh-CN" sz="1800" dirty="0"/>
              <a:t>50</a:t>
            </a:r>
            <a:r>
              <a:rPr lang="zh-CN" altLang="en-US" sz="1800" dirty="0"/>
              <a:t>亿个对象</a:t>
            </a:r>
          </a:p>
          <a:p>
            <a:endParaRPr lang="zh-CN" altLang="en-US" dirty="0"/>
          </a:p>
        </p:txBody>
      </p:sp>
      <p:pic>
        <p:nvPicPr>
          <p:cNvPr id="6" name="图片 5">
            <a:extLst>
              <a:ext uri="{FF2B5EF4-FFF2-40B4-BE49-F238E27FC236}">
                <a16:creationId xmlns:a16="http://schemas.microsoft.com/office/drawing/2014/main" id="{FC9C7018-D5FD-42BA-8CB5-3571757F32FA}"/>
              </a:ext>
            </a:extLst>
          </p:cNvPr>
          <p:cNvPicPr>
            <a:picLocks noChangeAspect="1"/>
          </p:cNvPicPr>
          <p:nvPr/>
        </p:nvPicPr>
        <p:blipFill>
          <a:blip r:embed="rId2"/>
          <a:stretch>
            <a:fillRect/>
          </a:stretch>
        </p:blipFill>
        <p:spPr>
          <a:xfrm>
            <a:off x="5554288" y="3747358"/>
            <a:ext cx="5663886" cy="3110642"/>
          </a:xfrm>
          <a:prstGeom prst="rect">
            <a:avLst/>
          </a:prstGeom>
        </p:spPr>
      </p:pic>
      <p:pic>
        <p:nvPicPr>
          <p:cNvPr id="8" name="图片 7">
            <a:extLst>
              <a:ext uri="{FF2B5EF4-FFF2-40B4-BE49-F238E27FC236}">
                <a16:creationId xmlns:a16="http://schemas.microsoft.com/office/drawing/2014/main" id="{860A494F-31BA-4A27-8F40-0FFE6D370E4C}"/>
              </a:ext>
            </a:extLst>
          </p:cNvPr>
          <p:cNvPicPr>
            <a:picLocks noChangeAspect="1"/>
          </p:cNvPicPr>
          <p:nvPr/>
        </p:nvPicPr>
        <p:blipFill>
          <a:blip r:embed="rId3"/>
          <a:stretch>
            <a:fillRect/>
          </a:stretch>
        </p:blipFill>
        <p:spPr>
          <a:xfrm>
            <a:off x="5275863" y="57750"/>
            <a:ext cx="6220736" cy="3554707"/>
          </a:xfrm>
          <a:prstGeom prst="rect">
            <a:avLst/>
          </a:prstGeom>
        </p:spPr>
      </p:pic>
    </p:spTree>
    <p:extLst>
      <p:ext uri="{BB962C8B-B14F-4D97-AF65-F5344CB8AC3E}">
        <p14:creationId xmlns:p14="http://schemas.microsoft.com/office/powerpoint/2010/main" val="380447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C3E118D-F803-4FBC-995E-5CCFC0484523}"/>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6461006B-9C80-49B8-AB64-440C983F3CB1}"/>
              </a:ext>
            </a:extLst>
          </p:cNvPr>
          <p:cNvSpPr>
            <a:spLocks noGrp="1"/>
          </p:cNvSpPr>
          <p:nvPr>
            <p:ph type="body" sz="quarter" idx="15"/>
          </p:nvPr>
        </p:nvSpPr>
        <p:spPr/>
        <p:txBody>
          <a:bodyPr/>
          <a:lstStyle/>
          <a:p>
            <a:r>
              <a:rPr lang="zh-CN" altLang="en-US" dirty="0"/>
              <a:t>物联大数据</a:t>
            </a:r>
          </a:p>
        </p:txBody>
      </p:sp>
      <p:sp>
        <p:nvSpPr>
          <p:cNvPr id="6" name="文本占位符 5">
            <a:extLst>
              <a:ext uri="{FF2B5EF4-FFF2-40B4-BE49-F238E27FC236}">
                <a16:creationId xmlns:a16="http://schemas.microsoft.com/office/drawing/2014/main" id="{B93F26E3-4509-4422-9035-9F3C8F3CAA39}"/>
              </a:ext>
            </a:extLst>
          </p:cNvPr>
          <p:cNvSpPr txBox="1">
            <a:spLocks noGrp="1"/>
          </p:cNvSpPr>
          <p:nvPr>
            <p:ph type="body" sz="quarter" idx="16"/>
          </p:nvPr>
        </p:nvSpPr>
        <p:spPr>
          <a:xfrm>
            <a:off x="695401" y="1149889"/>
            <a:ext cx="10429799" cy="1200329"/>
          </a:xfrm>
          <a:prstGeom prst="rect">
            <a:avLst/>
          </a:prstGeom>
          <a:noFill/>
        </p:spPr>
        <p:txBody>
          <a:bodyPr wrap="square">
            <a:spAutoFit/>
          </a:bodyPr>
          <a:lstStyle/>
          <a:p>
            <a:r>
              <a:rPr lang="zh-CN" altLang="en-US" dirty="0"/>
              <a:t>市场研究报告预计自</a:t>
            </a:r>
            <a:r>
              <a:rPr lang="en-US" altLang="zh-CN" dirty="0"/>
              <a:t>2020</a:t>
            </a:r>
            <a:r>
              <a:rPr lang="zh-CN" altLang="en-US" dirty="0"/>
              <a:t>年起，物联网设备的总数将达到</a:t>
            </a:r>
            <a:r>
              <a:rPr lang="en-US" altLang="zh-CN" dirty="0"/>
              <a:t>500</a:t>
            </a:r>
            <a:r>
              <a:rPr lang="zh-CN" altLang="en-US" dirty="0"/>
              <a:t>亿，物联网设备生成的总数据量将达到每年</a:t>
            </a:r>
            <a:r>
              <a:rPr lang="en-US" altLang="zh-CN" dirty="0"/>
              <a:t>600ZB</a:t>
            </a:r>
            <a:r>
              <a:rPr lang="zh-CN" altLang="en-US" dirty="0"/>
              <a:t>，是传统数据中心生成总数据流量（</a:t>
            </a:r>
            <a:r>
              <a:rPr lang="en-US" altLang="zh-CN" dirty="0"/>
              <a:t>15.3ZB</a:t>
            </a:r>
            <a:r>
              <a:rPr lang="zh-CN" altLang="en-US" dirty="0"/>
              <a:t>）的</a:t>
            </a:r>
            <a:r>
              <a:rPr lang="en-US" altLang="zh-CN" dirty="0"/>
              <a:t>39</a:t>
            </a:r>
            <a:r>
              <a:rPr lang="zh-CN" altLang="en-US" dirty="0"/>
              <a:t>倍</a:t>
            </a:r>
          </a:p>
        </p:txBody>
      </p:sp>
      <p:grpSp>
        <p:nvGrpSpPr>
          <p:cNvPr id="9" name="组合 8">
            <a:extLst>
              <a:ext uri="{FF2B5EF4-FFF2-40B4-BE49-F238E27FC236}">
                <a16:creationId xmlns:a16="http://schemas.microsoft.com/office/drawing/2014/main" id="{36DB3102-BD7F-43A6-BC4B-25F4DF8DA141}"/>
              </a:ext>
            </a:extLst>
          </p:cNvPr>
          <p:cNvGrpSpPr/>
          <p:nvPr/>
        </p:nvGrpSpPr>
        <p:grpSpPr>
          <a:xfrm>
            <a:off x="4162651" y="2548721"/>
            <a:ext cx="7589027" cy="4001268"/>
            <a:chOff x="355698" y="1602232"/>
            <a:chExt cx="8626722" cy="5149947"/>
          </a:xfrm>
        </p:grpSpPr>
        <p:pic>
          <p:nvPicPr>
            <p:cNvPr id="10" name="Picture 50" descr="Collaboration_Layer.png">
              <a:extLst>
                <a:ext uri="{FF2B5EF4-FFF2-40B4-BE49-F238E27FC236}">
                  <a16:creationId xmlns:a16="http://schemas.microsoft.com/office/drawing/2014/main" id="{A1FE0A9A-D9F4-4E2D-B834-E092F4D15D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646" y="1930224"/>
              <a:ext cx="7586168" cy="4355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4">
              <a:extLst>
                <a:ext uri="{FF2B5EF4-FFF2-40B4-BE49-F238E27FC236}">
                  <a16:creationId xmlns:a16="http://schemas.microsoft.com/office/drawing/2014/main" id="{6E338511-6F68-4A28-BE62-1FC3B514BE7B}"/>
                </a:ext>
              </a:extLst>
            </p:cNvPr>
            <p:cNvSpPr txBox="1"/>
            <p:nvPr/>
          </p:nvSpPr>
          <p:spPr>
            <a:xfrm>
              <a:off x="7447672" y="5708506"/>
              <a:ext cx="753026" cy="511636"/>
            </a:xfrm>
            <a:prstGeom prst="rect">
              <a:avLst/>
            </a:prstGeom>
            <a:noFill/>
          </p:spPr>
          <p:txBody>
            <a:bodyPr wrap="none" rtlCol="0">
              <a:spAutoFit/>
            </a:bodyPr>
            <a:lstStyle/>
            <a:p>
              <a:r>
                <a:rPr lang="en-US" altLang="zh-CN" sz="1200" b="1" dirty="0"/>
                <a:t>……</a:t>
              </a:r>
              <a:endParaRPr lang="zh-CN" altLang="en-US" sz="1200" b="1" dirty="0"/>
            </a:p>
          </p:txBody>
        </p:sp>
        <p:sp>
          <p:nvSpPr>
            <p:cNvPr id="12" name="TextBox 41">
              <a:extLst>
                <a:ext uri="{FF2B5EF4-FFF2-40B4-BE49-F238E27FC236}">
                  <a16:creationId xmlns:a16="http://schemas.microsoft.com/office/drawing/2014/main" id="{849BF20E-50A1-4FA1-89BE-96B7461D1FCC}"/>
                </a:ext>
              </a:extLst>
            </p:cNvPr>
            <p:cNvSpPr txBox="1">
              <a:spLocks noChangeArrowheads="1"/>
            </p:cNvSpPr>
            <p:nvPr/>
          </p:nvSpPr>
          <p:spPr bwMode="auto">
            <a:xfrm>
              <a:off x="7708646" y="3097609"/>
              <a:ext cx="906309" cy="1165393"/>
            </a:xfrm>
            <a:prstGeom prst="rect">
              <a:avLst/>
            </a:prstGeom>
            <a:noFill/>
            <a:ln w="9525">
              <a:noFill/>
              <a:miter lim="800000"/>
            </a:ln>
          </p:spPr>
          <p:txBody>
            <a:bodyPr wrap="square">
              <a:spAutoFit/>
            </a:bodyPr>
            <a:lstStyle/>
            <a:p>
              <a:pPr algn="ctr"/>
              <a:r>
                <a:rPr lang="zh-CN" altLang="en-US" sz="700" b="1" dirty="0">
                  <a:solidFill>
                    <a:srgbClr val="000000"/>
                  </a:solidFill>
                  <a:latin typeface="微软雅黑" panose="020B0503020204020204" pitchFamily="34" charset="-122"/>
                  <a:ea typeface="微软雅黑" panose="020B0503020204020204" pitchFamily="34" charset="-122"/>
                </a:rPr>
                <a:t>行业</a:t>
              </a:r>
              <a:r>
                <a:rPr lang="en-US" altLang="zh-CN" sz="700" b="1" dirty="0">
                  <a:solidFill>
                    <a:srgbClr val="000000"/>
                  </a:solidFill>
                  <a:latin typeface="微软雅黑" panose="020B0503020204020204" pitchFamily="34" charset="-122"/>
                  <a:ea typeface="微软雅黑" panose="020B0503020204020204" pitchFamily="34" charset="-122"/>
                </a:rPr>
                <a:t>/</a:t>
              </a:r>
              <a:r>
                <a:rPr lang="zh-CN" altLang="en-US" sz="700" b="1" dirty="0">
                  <a:solidFill>
                    <a:srgbClr val="000000"/>
                  </a:solidFill>
                  <a:latin typeface="微软雅黑" panose="020B0503020204020204" pitchFamily="34" charset="-122"/>
                  <a:ea typeface="微软雅黑" panose="020B0503020204020204" pitchFamily="34" charset="-122"/>
                </a:rPr>
                <a:t>领域应用</a:t>
              </a:r>
              <a:endParaRPr lang="en-US" altLang="zh-CN" sz="700" b="1" dirty="0">
                <a:solidFill>
                  <a:srgbClr val="000000"/>
                </a:solidFill>
                <a:latin typeface="微软雅黑" panose="020B0503020204020204" pitchFamily="34" charset="-122"/>
                <a:ea typeface="微软雅黑" panose="020B0503020204020204" pitchFamily="34" charset="-122"/>
              </a:endParaRPr>
            </a:p>
            <a:p>
              <a:pPr algn="ctr"/>
              <a:r>
                <a:rPr lang="en-US" altLang="zh-CN" sz="700" dirty="0">
                  <a:solidFill>
                    <a:srgbClr val="000000"/>
                  </a:solidFill>
                  <a:latin typeface="微软雅黑" panose="020B0503020204020204" pitchFamily="34" charset="-122"/>
                  <a:ea typeface="微软雅黑" panose="020B0503020204020204" pitchFamily="34" charset="-122"/>
                </a:rPr>
                <a:t>Industry applications</a:t>
              </a:r>
              <a:endParaRPr lang="zh-CN" altLang="en-US" sz="700" b="1" dirty="0">
                <a:solidFill>
                  <a:srgbClr val="000000"/>
                </a:solidFill>
                <a:latin typeface="微软雅黑" panose="020B0503020204020204" pitchFamily="34" charset="-122"/>
                <a:ea typeface="微软雅黑" panose="020B0503020204020204" pitchFamily="34" charset="-122"/>
              </a:endParaRPr>
            </a:p>
          </p:txBody>
        </p:sp>
        <p:pic>
          <p:nvPicPr>
            <p:cNvPr id="13" name="Picture 1" descr="C:\Users\user\AppData\Roaming\Tencent\Users\1613296025\QQ\WinTemp\RichOle\5V{(3U2RC76O6O}GF[_WJ`A.png">
              <a:extLst>
                <a:ext uri="{FF2B5EF4-FFF2-40B4-BE49-F238E27FC236}">
                  <a16:creationId xmlns:a16="http://schemas.microsoft.com/office/drawing/2014/main" id="{DD08B316-219D-4295-8A16-58898C8A70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6412" y="2429342"/>
              <a:ext cx="1020012" cy="624078"/>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758EE896-1A80-4C5B-BC9B-89205DEBFF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1728" y="1729516"/>
              <a:ext cx="504056" cy="422017"/>
            </a:xfrm>
            <a:prstGeom prst="rect">
              <a:avLst/>
            </a:prstGeom>
          </p:spPr>
        </p:pic>
        <p:sp>
          <p:nvSpPr>
            <p:cNvPr id="15" name="TextBox 41">
              <a:extLst>
                <a:ext uri="{FF2B5EF4-FFF2-40B4-BE49-F238E27FC236}">
                  <a16:creationId xmlns:a16="http://schemas.microsoft.com/office/drawing/2014/main" id="{CBF005FA-083C-4946-A611-C34D593F0AA2}"/>
                </a:ext>
              </a:extLst>
            </p:cNvPr>
            <p:cNvSpPr txBox="1">
              <a:spLocks noChangeArrowheads="1"/>
            </p:cNvSpPr>
            <p:nvPr/>
          </p:nvSpPr>
          <p:spPr bwMode="auto">
            <a:xfrm>
              <a:off x="7091451" y="1728863"/>
              <a:ext cx="1607804" cy="568485"/>
            </a:xfrm>
            <a:prstGeom prst="rect">
              <a:avLst/>
            </a:prstGeom>
            <a:noFill/>
            <a:ln w="9525">
              <a:noFill/>
              <a:miter lim="800000"/>
            </a:ln>
          </p:spPr>
          <p:txBody>
            <a:bodyPr wrap="square">
              <a:spAutoFit/>
            </a:bodyPr>
            <a:lstStyle/>
            <a:p>
              <a:pPr algn="ctr"/>
              <a:r>
                <a:rPr lang="zh-CN" altLang="en-US" sz="700" b="1" dirty="0">
                  <a:solidFill>
                    <a:srgbClr val="000000"/>
                  </a:solidFill>
                  <a:latin typeface="微软雅黑" panose="020B0503020204020204" pitchFamily="34" charset="-122"/>
                  <a:ea typeface="微软雅黑" panose="020B0503020204020204" pitchFamily="34" charset="-122"/>
                </a:rPr>
                <a:t>大众应用</a:t>
              </a:r>
              <a:endParaRPr lang="en-US" altLang="zh-CN" sz="700" b="1" dirty="0">
                <a:solidFill>
                  <a:srgbClr val="000000"/>
                </a:solidFill>
                <a:latin typeface="微软雅黑" panose="020B0503020204020204" pitchFamily="34" charset="-122"/>
                <a:ea typeface="微软雅黑" panose="020B0503020204020204" pitchFamily="34" charset="-122"/>
              </a:endParaRPr>
            </a:p>
            <a:p>
              <a:pPr algn="ctr"/>
              <a:r>
                <a:rPr lang="en-US" altLang="zh-CN" sz="700" dirty="0">
                  <a:solidFill>
                    <a:srgbClr val="000000"/>
                  </a:solidFill>
                  <a:latin typeface="微软雅黑" panose="020B0503020204020204" pitchFamily="34" charset="-122"/>
                  <a:ea typeface="微软雅黑" panose="020B0503020204020204" pitchFamily="34" charset="-122"/>
                </a:rPr>
                <a:t>Mass Applications</a:t>
              </a:r>
              <a:endParaRPr lang="zh-CN" altLang="en-US" sz="700" b="1" dirty="0">
                <a:solidFill>
                  <a:srgbClr val="000000"/>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1ECB82C5-01D1-43B6-A88A-8AE04F2DE1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0664" y="4334159"/>
              <a:ext cx="529016" cy="722536"/>
            </a:xfrm>
            <a:prstGeom prst="rect">
              <a:avLst/>
            </a:prstGeom>
          </p:spPr>
        </p:pic>
        <p:sp>
          <p:nvSpPr>
            <p:cNvPr id="17" name="TextBox 41">
              <a:extLst>
                <a:ext uri="{FF2B5EF4-FFF2-40B4-BE49-F238E27FC236}">
                  <a16:creationId xmlns:a16="http://schemas.microsoft.com/office/drawing/2014/main" id="{5BAA95C2-0F6A-4A3D-A973-9C99C1151E43}"/>
                </a:ext>
              </a:extLst>
            </p:cNvPr>
            <p:cNvSpPr txBox="1">
              <a:spLocks noChangeArrowheads="1"/>
            </p:cNvSpPr>
            <p:nvPr/>
          </p:nvSpPr>
          <p:spPr bwMode="auto">
            <a:xfrm>
              <a:off x="7616666" y="5019252"/>
              <a:ext cx="1365754" cy="767453"/>
            </a:xfrm>
            <a:prstGeom prst="rect">
              <a:avLst/>
            </a:prstGeom>
            <a:noFill/>
            <a:ln w="9525">
              <a:noFill/>
              <a:miter lim="800000"/>
            </a:ln>
          </p:spPr>
          <p:txBody>
            <a:bodyPr wrap="square">
              <a:spAutoFit/>
            </a:bodyPr>
            <a:lstStyle/>
            <a:p>
              <a:pPr algn="ctr"/>
              <a:r>
                <a:rPr lang="zh-CN" altLang="en-US" sz="700" b="1" dirty="0">
                  <a:solidFill>
                    <a:srgbClr val="000000"/>
                  </a:solidFill>
                  <a:latin typeface="微软雅黑" panose="020B0503020204020204" pitchFamily="34" charset="-122"/>
                  <a:ea typeface="微软雅黑" panose="020B0503020204020204" pitchFamily="34" charset="-122"/>
                </a:rPr>
                <a:t>新型应用</a:t>
              </a:r>
              <a:endParaRPr lang="en-US" altLang="zh-CN" sz="700" b="1" dirty="0">
                <a:solidFill>
                  <a:srgbClr val="000000"/>
                </a:solidFill>
                <a:latin typeface="微软雅黑" panose="020B0503020204020204" pitchFamily="34" charset="-122"/>
                <a:ea typeface="微软雅黑" panose="020B0503020204020204" pitchFamily="34" charset="-122"/>
              </a:endParaRPr>
            </a:p>
            <a:p>
              <a:pPr algn="ctr"/>
              <a:r>
                <a:rPr lang="en-US" altLang="zh-CN" sz="700" dirty="0">
                  <a:solidFill>
                    <a:srgbClr val="000000"/>
                  </a:solidFill>
                  <a:latin typeface="微软雅黑" panose="020B0503020204020204" pitchFamily="34" charset="-122"/>
                  <a:ea typeface="微软雅黑" panose="020B0503020204020204" pitchFamily="34" charset="-122"/>
                </a:rPr>
                <a:t>Innovative applications</a:t>
              </a:r>
              <a:endParaRPr lang="zh-CN" altLang="en-US" sz="700" b="1" dirty="0">
                <a:solidFill>
                  <a:srgbClr val="000000"/>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544CB8A8-C24B-4F63-93DC-488DD262DC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3206" y="5387460"/>
              <a:ext cx="649808" cy="463747"/>
            </a:xfrm>
            <a:prstGeom prst="rect">
              <a:avLst/>
            </a:prstGeom>
          </p:spPr>
        </p:pic>
        <p:pic>
          <p:nvPicPr>
            <p:cNvPr id="19" name="Picture 13" descr="cloud_w">
              <a:extLst>
                <a:ext uri="{FF2B5EF4-FFF2-40B4-BE49-F238E27FC236}">
                  <a16:creationId xmlns:a16="http://schemas.microsoft.com/office/drawing/2014/main" id="{24AC7967-A4A3-4079-B9EE-2D57D4B12B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3163" y="1709648"/>
              <a:ext cx="4356016" cy="39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弧形 19">
              <a:extLst>
                <a:ext uri="{FF2B5EF4-FFF2-40B4-BE49-F238E27FC236}">
                  <a16:creationId xmlns:a16="http://schemas.microsoft.com/office/drawing/2014/main" id="{020B8713-A95C-4F42-8DEA-79C41C0EBF62}"/>
                </a:ext>
              </a:extLst>
            </p:cNvPr>
            <p:cNvSpPr/>
            <p:nvPr/>
          </p:nvSpPr>
          <p:spPr>
            <a:xfrm>
              <a:off x="1334563" y="1896539"/>
              <a:ext cx="6791459" cy="4150490"/>
            </a:xfrm>
            <a:prstGeom prst="arc">
              <a:avLst>
                <a:gd name="adj1" fmla="val 16178161"/>
                <a:gd name="adj2" fmla="val 5592810"/>
              </a:avLst>
            </a:prstGeom>
            <a:ln>
              <a:solidFill>
                <a:srgbClr val="969696"/>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000">
                <a:solidFill>
                  <a:prstClr val="black"/>
                </a:solidFill>
              </a:endParaRPr>
            </a:p>
          </p:txBody>
        </p:sp>
        <p:grpSp>
          <p:nvGrpSpPr>
            <p:cNvPr id="21" name="组合 20">
              <a:extLst>
                <a:ext uri="{FF2B5EF4-FFF2-40B4-BE49-F238E27FC236}">
                  <a16:creationId xmlns:a16="http://schemas.microsoft.com/office/drawing/2014/main" id="{38F7E09D-4985-4F90-BFC0-3F690A14D19F}"/>
                </a:ext>
              </a:extLst>
            </p:cNvPr>
            <p:cNvGrpSpPr/>
            <p:nvPr/>
          </p:nvGrpSpPr>
          <p:grpSpPr>
            <a:xfrm>
              <a:off x="355698" y="1907282"/>
              <a:ext cx="1874617" cy="4844897"/>
              <a:chOff x="-39753" y="1161017"/>
              <a:chExt cx="1920225" cy="5474056"/>
            </a:xfrm>
          </p:grpSpPr>
          <p:pic>
            <p:nvPicPr>
              <p:cNvPr id="40" name="Picture 3">
                <a:extLst>
                  <a:ext uri="{FF2B5EF4-FFF2-40B4-BE49-F238E27FC236}">
                    <a16:creationId xmlns:a16="http://schemas.microsoft.com/office/drawing/2014/main" id="{4CDAF568-593B-44CF-8914-4CA8420053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70733" y="4959374"/>
                <a:ext cx="609739" cy="637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4">
                <a:extLst>
                  <a:ext uri="{FF2B5EF4-FFF2-40B4-BE49-F238E27FC236}">
                    <a16:creationId xmlns:a16="http://schemas.microsoft.com/office/drawing/2014/main" id="{CFF805B4-0533-4FBC-9437-A17ECD7483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127" y="2336962"/>
                <a:ext cx="739148" cy="779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5">
                <a:extLst>
                  <a:ext uri="{FF2B5EF4-FFF2-40B4-BE49-F238E27FC236}">
                    <a16:creationId xmlns:a16="http://schemas.microsoft.com/office/drawing/2014/main" id="{1C14CE91-2254-4925-A171-3A67FA12AFA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1647" y="3964848"/>
                <a:ext cx="656142" cy="63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28">
                <a:extLst>
                  <a:ext uri="{FF2B5EF4-FFF2-40B4-BE49-F238E27FC236}">
                    <a16:creationId xmlns:a16="http://schemas.microsoft.com/office/drawing/2014/main" id="{BEB7B252-E60D-44A0-9A07-78252B4838AA}"/>
                  </a:ext>
                </a:extLst>
              </p:cNvPr>
              <p:cNvSpPr txBox="1"/>
              <p:nvPr/>
            </p:nvSpPr>
            <p:spPr>
              <a:xfrm>
                <a:off x="476567" y="1161017"/>
                <a:ext cx="674927" cy="1263205"/>
              </a:xfrm>
              <a:prstGeom prst="rect">
                <a:avLst/>
              </a:prstGeom>
              <a:noFill/>
            </p:spPr>
            <p:txBody>
              <a:bodyPr vert="eaVert" wrap="none" rtlCol="0">
                <a:spAutoFit/>
              </a:bodyPr>
              <a:lstStyle/>
              <a:p>
                <a:r>
                  <a:rPr lang="zh-CN" altLang="en-US" sz="800" dirty="0">
                    <a:latin typeface="黑体" panose="02010609060101010101" pitchFamily="49" charset="-122"/>
                    <a:ea typeface="黑体" panose="02010609060101010101" pitchFamily="49" charset="-122"/>
                  </a:rPr>
                  <a:t>视频系统</a:t>
                </a:r>
                <a:endParaRPr lang="en-US" altLang="zh-CN" sz="800" dirty="0">
                  <a:latin typeface="黑体" panose="02010609060101010101" pitchFamily="49" charset="-122"/>
                  <a:ea typeface="黑体" panose="02010609060101010101" pitchFamily="49" charset="-122"/>
                </a:endParaRPr>
              </a:p>
              <a:p>
                <a:r>
                  <a:rPr lang="en-US" altLang="zh-CN" sz="800" dirty="0">
                    <a:latin typeface="黑体" panose="02010609060101010101" pitchFamily="49" charset="-122"/>
                    <a:ea typeface="黑体" panose="02010609060101010101" pitchFamily="49" charset="-122"/>
                  </a:rPr>
                  <a:t>Video sys.</a:t>
                </a:r>
                <a:endParaRPr lang="zh-CN" altLang="en-US" sz="800" dirty="0">
                  <a:latin typeface="黑体" panose="02010609060101010101" pitchFamily="49" charset="-122"/>
                  <a:ea typeface="黑体" panose="02010609060101010101" pitchFamily="49" charset="-122"/>
                </a:endParaRPr>
              </a:p>
            </p:txBody>
          </p:sp>
          <p:sp>
            <p:nvSpPr>
              <p:cNvPr id="44" name="TextBox 29">
                <a:extLst>
                  <a:ext uri="{FF2B5EF4-FFF2-40B4-BE49-F238E27FC236}">
                    <a16:creationId xmlns:a16="http://schemas.microsoft.com/office/drawing/2014/main" id="{4E0097AF-3B9D-4044-BED7-EFFA12D8032E}"/>
                  </a:ext>
                </a:extLst>
              </p:cNvPr>
              <p:cNvSpPr txBox="1"/>
              <p:nvPr/>
            </p:nvSpPr>
            <p:spPr>
              <a:xfrm>
                <a:off x="-39753" y="2239462"/>
                <a:ext cx="674927" cy="1263205"/>
              </a:xfrm>
              <a:prstGeom prst="rect">
                <a:avLst/>
              </a:prstGeom>
              <a:noFill/>
            </p:spPr>
            <p:txBody>
              <a:bodyPr vert="eaVert" wrap="none" rtlCol="0">
                <a:spAutoFit/>
              </a:bodyPr>
              <a:lstStyle/>
              <a:p>
                <a:r>
                  <a:rPr lang="zh-CN" altLang="en-US" sz="800" dirty="0">
                    <a:latin typeface="黑体" panose="02010609060101010101" pitchFamily="49" charset="-122"/>
                    <a:ea typeface="黑体" panose="02010609060101010101" pitchFamily="49" charset="-122"/>
                  </a:rPr>
                  <a:t>移动终端</a:t>
                </a:r>
                <a:endParaRPr lang="en-US" altLang="zh-CN" sz="800" dirty="0">
                  <a:latin typeface="黑体" panose="02010609060101010101" pitchFamily="49" charset="-122"/>
                  <a:ea typeface="黑体" panose="02010609060101010101" pitchFamily="49" charset="-122"/>
                </a:endParaRPr>
              </a:p>
              <a:p>
                <a:r>
                  <a:rPr lang="en-US" altLang="zh-CN" sz="800" dirty="0">
                    <a:latin typeface="黑体" panose="02010609060101010101" pitchFamily="49" charset="-122"/>
                    <a:ea typeface="黑体" panose="02010609060101010101" pitchFamily="49" charset="-122"/>
                  </a:rPr>
                  <a:t>Mobile end</a:t>
                </a:r>
                <a:endParaRPr lang="zh-CN" altLang="en-US" sz="800" dirty="0">
                  <a:latin typeface="黑体" panose="02010609060101010101" pitchFamily="49" charset="-122"/>
                  <a:ea typeface="黑体" panose="02010609060101010101" pitchFamily="49" charset="-122"/>
                </a:endParaRPr>
              </a:p>
            </p:txBody>
          </p:sp>
          <p:sp>
            <p:nvSpPr>
              <p:cNvPr id="45" name="TextBox 30">
                <a:extLst>
                  <a:ext uri="{FF2B5EF4-FFF2-40B4-BE49-F238E27FC236}">
                    <a16:creationId xmlns:a16="http://schemas.microsoft.com/office/drawing/2014/main" id="{074EBF62-7BEB-4826-9324-2ED7E6280CBB}"/>
                  </a:ext>
                </a:extLst>
              </p:cNvPr>
              <p:cNvSpPr txBox="1"/>
              <p:nvPr/>
            </p:nvSpPr>
            <p:spPr>
              <a:xfrm>
                <a:off x="66722" y="3866641"/>
                <a:ext cx="674927" cy="1584359"/>
              </a:xfrm>
              <a:prstGeom prst="rect">
                <a:avLst/>
              </a:prstGeom>
              <a:noFill/>
            </p:spPr>
            <p:txBody>
              <a:bodyPr vert="eaVert" wrap="none" rtlCol="0">
                <a:spAutoFit/>
              </a:bodyPr>
              <a:lstStyle/>
              <a:p>
                <a:r>
                  <a:rPr lang="zh-CN" altLang="en-US" sz="800" dirty="0">
                    <a:latin typeface="黑体" panose="02010609060101010101" pitchFamily="49" charset="-122"/>
                    <a:ea typeface="黑体" panose="02010609060101010101" pitchFamily="49" charset="-122"/>
                  </a:rPr>
                  <a:t>工控系统</a:t>
                </a:r>
                <a:endParaRPr lang="en-US" altLang="zh-CN" sz="800" dirty="0">
                  <a:latin typeface="黑体" panose="02010609060101010101" pitchFamily="49" charset="-122"/>
                  <a:ea typeface="黑体" panose="02010609060101010101" pitchFamily="49" charset="-122"/>
                </a:endParaRPr>
              </a:p>
              <a:p>
                <a:r>
                  <a:rPr lang="en-US" altLang="zh-CN" sz="800" dirty="0">
                    <a:latin typeface="黑体" panose="02010609060101010101" pitchFamily="49" charset="-122"/>
                    <a:ea typeface="黑体" panose="02010609060101010101" pitchFamily="49" charset="-122"/>
                  </a:rPr>
                  <a:t>Industry sys.</a:t>
                </a:r>
                <a:endParaRPr lang="zh-CN" altLang="en-US" sz="800" dirty="0">
                  <a:latin typeface="黑体" panose="02010609060101010101" pitchFamily="49" charset="-122"/>
                  <a:ea typeface="黑体" panose="02010609060101010101" pitchFamily="49" charset="-122"/>
                </a:endParaRPr>
              </a:p>
            </p:txBody>
          </p:sp>
          <p:sp>
            <p:nvSpPr>
              <p:cNvPr id="46" name="TextBox 31">
                <a:extLst>
                  <a:ext uri="{FF2B5EF4-FFF2-40B4-BE49-F238E27FC236}">
                    <a16:creationId xmlns:a16="http://schemas.microsoft.com/office/drawing/2014/main" id="{58B29F69-54C2-4E53-AD7D-190A13B002B5}"/>
                  </a:ext>
                </a:extLst>
              </p:cNvPr>
              <p:cNvSpPr txBox="1"/>
              <p:nvPr/>
            </p:nvSpPr>
            <p:spPr>
              <a:xfrm>
                <a:off x="583041" y="4943663"/>
                <a:ext cx="674927" cy="1691410"/>
              </a:xfrm>
              <a:prstGeom prst="rect">
                <a:avLst/>
              </a:prstGeom>
              <a:noFill/>
            </p:spPr>
            <p:txBody>
              <a:bodyPr vert="eaVert" wrap="none" rtlCol="0">
                <a:spAutoFit/>
              </a:bodyPr>
              <a:lstStyle/>
              <a:p>
                <a:r>
                  <a:rPr lang="zh-CN" altLang="en-US" sz="800" dirty="0">
                    <a:latin typeface="黑体" panose="02010609060101010101" pitchFamily="49" charset="-122"/>
                    <a:ea typeface="黑体" panose="02010609060101010101" pitchFamily="49" charset="-122"/>
                  </a:rPr>
                  <a:t>传感网</a:t>
                </a:r>
                <a:endParaRPr lang="en-US" altLang="zh-CN" sz="800" dirty="0">
                  <a:latin typeface="黑体" panose="02010609060101010101" pitchFamily="49" charset="-122"/>
                  <a:ea typeface="黑体" panose="02010609060101010101" pitchFamily="49" charset="-122"/>
                </a:endParaRPr>
              </a:p>
              <a:p>
                <a:r>
                  <a:rPr lang="en-US" altLang="zh-CN" sz="800" dirty="0">
                    <a:latin typeface="黑体" panose="02010609060101010101" pitchFamily="49" charset="-122"/>
                    <a:ea typeface="黑体" panose="02010609060101010101" pitchFamily="49" charset="-122"/>
                  </a:rPr>
                  <a:t>Sensor Network</a:t>
                </a:r>
                <a:endParaRPr lang="zh-CN" altLang="en-US" sz="800" dirty="0">
                  <a:latin typeface="黑体" panose="02010609060101010101" pitchFamily="49" charset="-122"/>
                  <a:ea typeface="黑体" panose="02010609060101010101" pitchFamily="49" charset="-122"/>
                </a:endParaRPr>
              </a:p>
            </p:txBody>
          </p:sp>
        </p:grpSp>
        <p:pic>
          <p:nvPicPr>
            <p:cNvPr id="22" name="Picture 3">
              <a:extLst>
                <a:ext uri="{FF2B5EF4-FFF2-40B4-BE49-F238E27FC236}">
                  <a16:creationId xmlns:a16="http://schemas.microsoft.com/office/drawing/2014/main" id="{8557F273-B21A-4615-AC90-FD37BC45396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71267" y="2002342"/>
              <a:ext cx="655384" cy="643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椭圆 22">
              <a:extLst>
                <a:ext uri="{FF2B5EF4-FFF2-40B4-BE49-F238E27FC236}">
                  <a16:creationId xmlns:a16="http://schemas.microsoft.com/office/drawing/2014/main" id="{6EFDDB3A-63A2-47EC-AF39-13E4B3222D2F}"/>
                </a:ext>
              </a:extLst>
            </p:cNvPr>
            <p:cNvSpPr/>
            <p:nvPr/>
          </p:nvSpPr>
          <p:spPr>
            <a:xfrm>
              <a:off x="2257729" y="2578850"/>
              <a:ext cx="144016" cy="1464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4" name="椭圆 23">
              <a:extLst>
                <a:ext uri="{FF2B5EF4-FFF2-40B4-BE49-F238E27FC236}">
                  <a16:creationId xmlns:a16="http://schemas.microsoft.com/office/drawing/2014/main" id="{F911EA62-9510-4A22-808F-EB2B51A0D3E1}"/>
                </a:ext>
              </a:extLst>
            </p:cNvPr>
            <p:cNvSpPr/>
            <p:nvPr/>
          </p:nvSpPr>
          <p:spPr>
            <a:xfrm>
              <a:off x="1406571" y="3656411"/>
              <a:ext cx="144016" cy="146461"/>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5" name="椭圆 24">
              <a:extLst>
                <a:ext uri="{FF2B5EF4-FFF2-40B4-BE49-F238E27FC236}">
                  <a16:creationId xmlns:a16="http://schemas.microsoft.com/office/drawing/2014/main" id="{4467B0D7-17B4-4D36-9CCF-DDFD079C628B}"/>
                </a:ext>
              </a:extLst>
            </p:cNvPr>
            <p:cNvSpPr/>
            <p:nvPr/>
          </p:nvSpPr>
          <p:spPr>
            <a:xfrm>
              <a:off x="1766611" y="4299491"/>
              <a:ext cx="144016" cy="1464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椭圆 25">
              <a:extLst>
                <a:ext uri="{FF2B5EF4-FFF2-40B4-BE49-F238E27FC236}">
                  <a16:creationId xmlns:a16="http://schemas.microsoft.com/office/drawing/2014/main" id="{49AE317C-B21E-4BE4-BB9B-F8895FD8A4C0}"/>
                </a:ext>
              </a:extLst>
            </p:cNvPr>
            <p:cNvSpPr/>
            <p:nvPr/>
          </p:nvSpPr>
          <p:spPr>
            <a:xfrm>
              <a:off x="2054643" y="5091579"/>
              <a:ext cx="144016" cy="1464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7" name="椭圆 26">
              <a:extLst>
                <a:ext uri="{FF2B5EF4-FFF2-40B4-BE49-F238E27FC236}">
                  <a16:creationId xmlns:a16="http://schemas.microsoft.com/office/drawing/2014/main" id="{5E4DF003-AB1F-45B6-82CC-4A188E9525A0}"/>
                </a:ext>
              </a:extLst>
            </p:cNvPr>
            <p:cNvSpPr/>
            <p:nvPr/>
          </p:nvSpPr>
          <p:spPr>
            <a:xfrm>
              <a:off x="4804538" y="3151599"/>
              <a:ext cx="346449" cy="286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8" name="椭圆 27">
              <a:extLst>
                <a:ext uri="{FF2B5EF4-FFF2-40B4-BE49-F238E27FC236}">
                  <a16:creationId xmlns:a16="http://schemas.microsoft.com/office/drawing/2014/main" id="{0A942F11-A4FD-4A0B-82DC-EC18F7D798A7}"/>
                </a:ext>
              </a:extLst>
            </p:cNvPr>
            <p:cNvSpPr/>
            <p:nvPr/>
          </p:nvSpPr>
          <p:spPr>
            <a:xfrm>
              <a:off x="4804538" y="3655655"/>
              <a:ext cx="346449" cy="286241"/>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9" name="椭圆 28">
              <a:extLst>
                <a:ext uri="{FF2B5EF4-FFF2-40B4-BE49-F238E27FC236}">
                  <a16:creationId xmlns:a16="http://schemas.microsoft.com/office/drawing/2014/main" id="{30F4BF61-B6F3-4C83-BD84-505A24CF439B}"/>
                </a:ext>
              </a:extLst>
            </p:cNvPr>
            <p:cNvSpPr/>
            <p:nvPr/>
          </p:nvSpPr>
          <p:spPr>
            <a:xfrm>
              <a:off x="4732530" y="4090904"/>
              <a:ext cx="346449" cy="286241"/>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0" name="椭圆 29">
              <a:extLst>
                <a:ext uri="{FF2B5EF4-FFF2-40B4-BE49-F238E27FC236}">
                  <a16:creationId xmlns:a16="http://schemas.microsoft.com/office/drawing/2014/main" id="{E07645A6-D63F-4FE4-8202-EF43F2C3DD36}"/>
                </a:ext>
              </a:extLst>
            </p:cNvPr>
            <p:cNvSpPr/>
            <p:nvPr/>
          </p:nvSpPr>
          <p:spPr>
            <a:xfrm>
              <a:off x="4876546" y="4373944"/>
              <a:ext cx="346449" cy="286241"/>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1" name="椭圆 30">
              <a:extLst>
                <a:ext uri="{FF2B5EF4-FFF2-40B4-BE49-F238E27FC236}">
                  <a16:creationId xmlns:a16="http://schemas.microsoft.com/office/drawing/2014/main" id="{7238657A-943A-4204-A4BB-B4DD0B8B5B51}"/>
                </a:ext>
              </a:extLst>
            </p:cNvPr>
            <p:cNvSpPr/>
            <p:nvPr/>
          </p:nvSpPr>
          <p:spPr>
            <a:xfrm>
              <a:off x="1838619" y="3011466"/>
              <a:ext cx="144016" cy="14646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2" name="椭圆 31">
              <a:extLst>
                <a:ext uri="{FF2B5EF4-FFF2-40B4-BE49-F238E27FC236}">
                  <a16:creationId xmlns:a16="http://schemas.microsoft.com/office/drawing/2014/main" id="{91AF9183-F659-4305-AFAC-75158F2F0EFF}"/>
                </a:ext>
              </a:extLst>
            </p:cNvPr>
            <p:cNvSpPr/>
            <p:nvPr/>
          </p:nvSpPr>
          <p:spPr>
            <a:xfrm>
              <a:off x="1478579" y="3872435"/>
              <a:ext cx="144016" cy="14646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3" name="椭圆 32">
              <a:extLst>
                <a:ext uri="{FF2B5EF4-FFF2-40B4-BE49-F238E27FC236}">
                  <a16:creationId xmlns:a16="http://schemas.microsoft.com/office/drawing/2014/main" id="{815C6B29-7CDC-4011-B252-7024906B3BF8}"/>
                </a:ext>
              </a:extLst>
            </p:cNvPr>
            <p:cNvSpPr/>
            <p:nvPr/>
          </p:nvSpPr>
          <p:spPr>
            <a:xfrm>
              <a:off x="1622595" y="3509848"/>
              <a:ext cx="144016" cy="1464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4" name="椭圆 33">
              <a:extLst>
                <a:ext uri="{FF2B5EF4-FFF2-40B4-BE49-F238E27FC236}">
                  <a16:creationId xmlns:a16="http://schemas.microsoft.com/office/drawing/2014/main" id="{F4831357-4CE4-4BB6-A092-20088B121CE2}"/>
                </a:ext>
              </a:extLst>
            </p:cNvPr>
            <p:cNvSpPr/>
            <p:nvPr/>
          </p:nvSpPr>
          <p:spPr>
            <a:xfrm>
              <a:off x="1766611" y="4659531"/>
              <a:ext cx="144016" cy="14646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5" name="弧形 34">
              <a:extLst>
                <a:ext uri="{FF2B5EF4-FFF2-40B4-BE49-F238E27FC236}">
                  <a16:creationId xmlns:a16="http://schemas.microsoft.com/office/drawing/2014/main" id="{EAE4F424-24CF-4051-97A4-B1E9C3DD1015}"/>
                </a:ext>
              </a:extLst>
            </p:cNvPr>
            <p:cNvSpPr/>
            <p:nvPr/>
          </p:nvSpPr>
          <p:spPr>
            <a:xfrm rot="10800000">
              <a:off x="1118540" y="1897096"/>
              <a:ext cx="6791459" cy="4150489"/>
            </a:xfrm>
            <a:prstGeom prst="arc">
              <a:avLst>
                <a:gd name="adj1" fmla="val 16201404"/>
                <a:gd name="adj2" fmla="val 5783409"/>
              </a:avLst>
            </a:prstGeom>
            <a:ln>
              <a:solidFill>
                <a:srgbClr val="969696"/>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000">
                <a:solidFill>
                  <a:prstClr val="black"/>
                </a:solidFill>
              </a:endParaRPr>
            </a:p>
          </p:txBody>
        </p:sp>
        <p:sp>
          <p:nvSpPr>
            <p:cNvPr id="36" name="TextBox 46">
              <a:extLst>
                <a:ext uri="{FF2B5EF4-FFF2-40B4-BE49-F238E27FC236}">
                  <a16:creationId xmlns:a16="http://schemas.microsoft.com/office/drawing/2014/main" id="{CFB13A84-956C-423C-9670-0758A7D1A569}"/>
                </a:ext>
              </a:extLst>
            </p:cNvPr>
            <p:cNvSpPr txBox="1"/>
            <p:nvPr/>
          </p:nvSpPr>
          <p:spPr>
            <a:xfrm>
              <a:off x="784157" y="3653865"/>
              <a:ext cx="753026" cy="511636"/>
            </a:xfrm>
            <a:prstGeom prst="rect">
              <a:avLst/>
            </a:prstGeom>
            <a:noFill/>
          </p:spPr>
          <p:txBody>
            <a:bodyPr wrap="none" rtlCol="0">
              <a:spAutoFit/>
            </a:bodyPr>
            <a:lstStyle/>
            <a:p>
              <a:r>
                <a:rPr lang="en-US" altLang="zh-CN" sz="1200" b="1" dirty="0"/>
                <a:t>……</a:t>
              </a:r>
              <a:endParaRPr lang="zh-CN" altLang="en-US" sz="1200" b="1" dirty="0"/>
            </a:p>
          </p:txBody>
        </p:sp>
        <p:sp>
          <p:nvSpPr>
            <p:cNvPr id="37" name="矩形 36">
              <a:extLst>
                <a:ext uri="{FF2B5EF4-FFF2-40B4-BE49-F238E27FC236}">
                  <a16:creationId xmlns:a16="http://schemas.microsoft.com/office/drawing/2014/main" id="{2B490AF1-1A0E-4919-9409-CF3C91CB4712}"/>
                </a:ext>
              </a:extLst>
            </p:cNvPr>
            <p:cNvSpPr>
              <a:spLocks noChangeArrowheads="1"/>
            </p:cNvSpPr>
            <p:nvPr/>
          </p:nvSpPr>
          <p:spPr bwMode="auto">
            <a:xfrm>
              <a:off x="1982635" y="5845464"/>
              <a:ext cx="1951039" cy="28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0" dirty="0"/>
                <a:t>194010, 20121101001447,116.2149963,39.7304192</a:t>
              </a:r>
              <a:endParaRPr lang="en-US" altLang="zh-CN" sz="100" dirty="0">
                <a:solidFill>
                  <a:srgbClr val="7F7F7F"/>
                </a:solidFill>
              </a:endParaRPr>
            </a:p>
            <a:p>
              <a:r>
                <a:rPr lang="en-US" altLang="zh-CN" sz="100" dirty="0"/>
                <a:t>570340, 20121101001445,116.4798965,40.0935059</a:t>
              </a:r>
            </a:p>
            <a:p>
              <a:r>
                <a:rPr lang="en-US" altLang="zh-CN" sz="100" dirty="0"/>
                <a:t>020794, 20121101001445,116.7193146,40.1294556</a:t>
              </a:r>
            </a:p>
            <a:p>
              <a:r>
                <a:rPr lang="en-US" altLang="zh-CN" sz="100" dirty="0"/>
                <a:t>…….</a:t>
              </a:r>
            </a:p>
          </p:txBody>
        </p:sp>
        <p:sp>
          <p:nvSpPr>
            <p:cNvPr id="38" name="矩形 37">
              <a:extLst>
                <a:ext uri="{FF2B5EF4-FFF2-40B4-BE49-F238E27FC236}">
                  <a16:creationId xmlns:a16="http://schemas.microsoft.com/office/drawing/2014/main" id="{71532001-66CE-4A8D-8E7E-5B6C0279A36A}"/>
                </a:ext>
              </a:extLst>
            </p:cNvPr>
            <p:cNvSpPr>
              <a:spLocks noChangeArrowheads="1"/>
            </p:cNvSpPr>
            <p:nvPr/>
          </p:nvSpPr>
          <p:spPr bwMode="auto">
            <a:xfrm>
              <a:off x="1759097" y="1602232"/>
              <a:ext cx="1498599" cy="28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00" dirty="0"/>
                <a:t>CAM06611122, </a:t>
              </a:r>
              <a:r>
                <a:rPr lang="zh-CN" altLang="en-US" sz="100" dirty="0"/>
                <a:t>京</a:t>
              </a:r>
              <a:r>
                <a:rPr lang="en-US" altLang="zh-CN" sz="100" dirty="0"/>
                <a:t>NXB689, 2012-10-17 00:00:04</a:t>
              </a:r>
            </a:p>
            <a:p>
              <a:r>
                <a:rPr lang="en-US" altLang="zh-CN" sz="100" dirty="0"/>
                <a:t>CAM85612111, </a:t>
              </a:r>
              <a:r>
                <a:rPr lang="zh-CN" altLang="en-US" sz="100" dirty="0"/>
                <a:t>京</a:t>
              </a:r>
              <a:r>
                <a:rPr lang="en-US" altLang="zh-CN" sz="100" dirty="0"/>
                <a:t>BP8709, 2012-10-17 00:00:05</a:t>
              </a:r>
            </a:p>
            <a:p>
              <a:r>
                <a:rPr lang="pt-BR" altLang="zh-CN" sz="100" dirty="0"/>
                <a:t>CAM85612112</a:t>
              </a:r>
              <a:r>
                <a:rPr lang="en-US" altLang="zh-CN" sz="100" dirty="0"/>
                <a:t>, </a:t>
              </a:r>
              <a:r>
                <a:rPr lang="zh-CN" altLang="en-US" sz="100" dirty="0"/>
                <a:t>京</a:t>
              </a:r>
              <a:r>
                <a:rPr lang="pt-BR" altLang="zh-CN" sz="100" dirty="0"/>
                <a:t>NC5A18</a:t>
              </a:r>
              <a:r>
                <a:rPr lang="en-US" altLang="zh-CN" sz="100" dirty="0"/>
                <a:t>, </a:t>
              </a:r>
              <a:r>
                <a:rPr lang="pt-BR" altLang="zh-CN" sz="100" dirty="0"/>
                <a:t>2012-10-17 00:00:05</a:t>
              </a:r>
              <a:endParaRPr lang="en-US" altLang="zh-CN" sz="100" dirty="0"/>
            </a:p>
            <a:p>
              <a:r>
                <a:rPr lang="en-US" altLang="zh-CN" sz="100" dirty="0"/>
                <a:t>…….</a:t>
              </a:r>
            </a:p>
          </p:txBody>
        </p:sp>
        <p:pic>
          <p:nvPicPr>
            <p:cNvPr id="39" name="图片 38">
              <a:extLst>
                <a:ext uri="{FF2B5EF4-FFF2-40B4-BE49-F238E27FC236}">
                  <a16:creationId xmlns:a16="http://schemas.microsoft.com/office/drawing/2014/main" id="{E1F718E2-464E-46E0-86FC-1011EAC5094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3544409" y="2146685"/>
              <a:ext cx="2159020" cy="3421667"/>
            </a:xfrm>
            <a:prstGeom prst="rect">
              <a:avLst/>
            </a:prstGeom>
          </p:spPr>
        </p:pic>
      </p:grpSp>
      <p:sp>
        <p:nvSpPr>
          <p:cNvPr id="47" name="文本框 46">
            <a:extLst>
              <a:ext uri="{FF2B5EF4-FFF2-40B4-BE49-F238E27FC236}">
                <a16:creationId xmlns:a16="http://schemas.microsoft.com/office/drawing/2014/main" id="{82408953-410C-487D-825A-209485689BBF}"/>
              </a:ext>
            </a:extLst>
          </p:cNvPr>
          <p:cNvSpPr txBox="1"/>
          <p:nvPr/>
        </p:nvSpPr>
        <p:spPr>
          <a:xfrm>
            <a:off x="156214" y="2370116"/>
            <a:ext cx="4291915" cy="4401205"/>
          </a:xfrm>
          <a:prstGeom prst="rect">
            <a:avLst/>
          </a:prstGeom>
          <a:noFill/>
        </p:spPr>
        <p:txBody>
          <a:bodyPr wrap="square">
            <a:spAutoFit/>
          </a:bodyPr>
          <a:lstStyle/>
          <a:p>
            <a:r>
              <a:rPr lang="en-US" altLang="zh-CN" sz="1400" b="0" i="0" dirty="0">
                <a:solidFill>
                  <a:srgbClr val="222222"/>
                </a:solidFill>
                <a:effectLst/>
                <a:latin typeface="tahoma" panose="020B0604030504040204" pitchFamily="34" charset="0"/>
              </a:rPr>
              <a:t>1Byte = 8 Bit</a:t>
            </a:r>
            <a:br>
              <a:rPr lang="en-US" altLang="zh-CN" sz="1400" dirty="0"/>
            </a:br>
            <a:r>
              <a:rPr lang="en-US" altLang="zh-CN" sz="1400" b="0" i="0" dirty="0">
                <a:solidFill>
                  <a:srgbClr val="222222"/>
                </a:solidFill>
                <a:effectLst/>
                <a:latin typeface="tahoma" panose="020B0604030504040204" pitchFamily="34" charset="0"/>
              </a:rPr>
              <a:t>1 KB = 1,024 Bytes</a:t>
            </a:r>
            <a:r>
              <a:rPr lang="zh-CN" altLang="en-US" sz="1400" b="0" i="0" dirty="0">
                <a:solidFill>
                  <a:srgbClr val="222222"/>
                </a:solidFill>
                <a:effectLst/>
                <a:latin typeface="tahoma" panose="020B0604030504040204" pitchFamily="34" charset="0"/>
              </a:rPr>
              <a:t>　</a:t>
            </a:r>
            <a:br>
              <a:rPr lang="en-US" altLang="zh-CN" sz="1400" dirty="0"/>
            </a:br>
            <a:r>
              <a:rPr lang="en-US" altLang="zh-CN" sz="1400" b="0" i="0" dirty="0">
                <a:solidFill>
                  <a:srgbClr val="222222"/>
                </a:solidFill>
                <a:effectLst/>
                <a:latin typeface="tahoma" panose="020B0604030504040204" pitchFamily="34" charset="0"/>
              </a:rPr>
              <a:t>1 MB = 1,024 KB = 1,048,576 Bytes</a:t>
            </a:r>
            <a:r>
              <a:rPr lang="zh-CN" altLang="en-US" sz="1400" b="0" i="0" dirty="0">
                <a:solidFill>
                  <a:srgbClr val="222222"/>
                </a:solidFill>
                <a:effectLst/>
                <a:latin typeface="tahoma" panose="020B0604030504040204" pitchFamily="34" charset="0"/>
              </a:rPr>
              <a:t>　</a:t>
            </a:r>
            <a:br>
              <a:rPr lang="en-US" altLang="zh-CN" sz="1400" dirty="0"/>
            </a:br>
            <a:r>
              <a:rPr lang="en-US" altLang="zh-CN" sz="1400" b="0" i="0" dirty="0">
                <a:solidFill>
                  <a:srgbClr val="222222"/>
                </a:solidFill>
                <a:effectLst/>
                <a:latin typeface="tahoma" panose="020B0604030504040204" pitchFamily="34" charset="0"/>
              </a:rPr>
              <a:t>1 GB = 1,024 MB = 1,048,576 KB = 1,073,741,824 Bytes</a:t>
            </a:r>
            <a:br>
              <a:rPr lang="en-US" altLang="zh-CN" sz="1400" dirty="0"/>
            </a:br>
            <a:br>
              <a:rPr lang="en-US" altLang="zh-CN" sz="1400" dirty="0"/>
            </a:br>
            <a:r>
              <a:rPr lang="en-US" altLang="zh-CN" sz="1400" b="0" i="0" dirty="0">
                <a:solidFill>
                  <a:srgbClr val="222222"/>
                </a:solidFill>
                <a:effectLst/>
                <a:latin typeface="tahoma" panose="020B0604030504040204" pitchFamily="34" charset="0"/>
              </a:rPr>
              <a:t>1 TB = 1,024 GB = 1,048,576 MB = 1,073,741,824 KB = 1,099,511,627,776 Bytes</a:t>
            </a:r>
            <a:br>
              <a:rPr lang="en-US" altLang="zh-CN" sz="1400" dirty="0"/>
            </a:br>
            <a:br>
              <a:rPr lang="en-US" altLang="zh-CN" sz="1400" dirty="0"/>
            </a:br>
            <a:r>
              <a:rPr lang="en-US" altLang="zh-CN" sz="1400" b="1" i="0" dirty="0">
                <a:solidFill>
                  <a:srgbClr val="FF0000"/>
                </a:solidFill>
                <a:effectLst/>
                <a:latin typeface="tahoma" panose="020B0604030504040204" pitchFamily="34" charset="0"/>
              </a:rPr>
              <a:t>1 PB </a:t>
            </a:r>
            <a:r>
              <a:rPr lang="en-US" altLang="zh-CN" sz="1400" b="0" i="0" dirty="0">
                <a:solidFill>
                  <a:srgbClr val="222222"/>
                </a:solidFill>
                <a:effectLst/>
                <a:latin typeface="tahoma" panose="020B0604030504040204" pitchFamily="34" charset="0"/>
              </a:rPr>
              <a:t>= 1,024 TB = 1,048,576 GB =1,125,899,906,842,624 Bytes</a:t>
            </a:r>
            <a:br>
              <a:rPr lang="en-US" altLang="zh-CN" sz="1400" dirty="0"/>
            </a:br>
            <a:br>
              <a:rPr lang="en-US" altLang="zh-CN" sz="1400" dirty="0"/>
            </a:br>
            <a:r>
              <a:rPr lang="en-US" altLang="zh-CN" sz="1400" b="1" dirty="0">
                <a:solidFill>
                  <a:srgbClr val="FF0000"/>
                </a:solidFill>
                <a:latin typeface="tahoma" panose="020B0604030504040204" pitchFamily="34" charset="0"/>
              </a:rPr>
              <a:t>1 EB </a:t>
            </a:r>
            <a:r>
              <a:rPr lang="en-US" altLang="zh-CN" sz="1400" b="0" i="0" dirty="0">
                <a:solidFill>
                  <a:srgbClr val="222222"/>
                </a:solidFill>
                <a:effectLst/>
                <a:latin typeface="tahoma" panose="020B0604030504040204" pitchFamily="34" charset="0"/>
              </a:rPr>
              <a:t>= 1,024 PB = 1,048,576 TB = 1,152,921,504,606,846,976 Bytes</a:t>
            </a:r>
            <a:br>
              <a:rPr lang="en-US" altLang="zh-CN" sz="1400" dirty="0"/>
            </a:br>
            <a:br>
              <a:rPr lang="en-US" altLang="zh-CN" sz="1400" dirty="0"/>
            </a:br>
            <a:r>
              <a:rPr lang="en-US" altLang="zh-CN" sz="1400" b="1" dirty="0">
                <a:solidFill>
                  <a:srgbClr val="FF0000"/>
                </a:solidFill>
                <a:latin typeface="tahoma" panose="020B0604030504040204" pitchFamily="34" charset="0"/>
              </a:rPr>
              <a:t>1 ZB </a:t>
            </a:r>
            <a:r>
              <a:rPr lang="en-US" altLang="zh-CN" sz="1400" b="0" i="0" dirty="0">
                <a:solidFill>
                  <a:srgbClr val="222222"/>
                </a:solidFill>
                <a:effectLst/>
                <a:latin typeface="tahoma" panose="020B0604030504040204" pitchFamily="34" charset="0"/>
              </a:rPr>
              <a:t>= 1,024 EB = 1,180,591,620,717,411,303,424 Bytes</a:t>
            </a:r>
            <a:br>
              <a:rPr lang="en-US" altLang="zh-CN" sz="1400" dirty="0"/>
            </a:br>
            <a:br>
              <a:rPr lang="en-US" altLang="zh-CN" sz="1400" dirty="0"/>
            </a:br>
            <a:r>
              <a:rPr lang="en-US" altLang="zh-CN" sz="1400" b="1" dirty="0">
                <a:solidFill>
                  <a:srgbClr val="FF0000"/>
                </a:solidFill>
                <a:latin typeface="tahoma" panose="020B0604030504040204" pitchFamily="34" charset="0"/>
              </a:rPr>
              <a:t>1 YB </a:t>
            </a:r>
            <a:r>
              <a:rPr lang="en-US" altLang="zh-CN" sz="1400" b="0" i="0" dirty="0">
                <a:solidFill>
                  <a:srgbClr val="222222"/>
                </a:solidFill>
                <a:effectLst/>
                <a:latin typeface="tahoma" panose="020B0604030504040204" pitchFamily="34" charset="0"/>
              </a:rPr>
              <a:t>= 1,024 ZB = 1,208,925,819,614,629,174,706,176 Bytes</a:t>
            </a:r>
            <a:endParaRPr lang="zh-CN" altLang="en-US" sz="1400" dirty="0"/>
          </a:p>
        </p:txBody>
      </p:sp>
    </p:spTree>
    <p:extLst>
      <p:ext uri="{BB962C8B-B14F-4D97-AF65-F5344CB8AC3E}">
        <p14:creationId xmlns:p14="http://schemas.microsoft.com/office/powerpoint/2010/main" val="22317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51E2BFD-53D5-41BF-9642-254B40DAE175}"/>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FEEA8E76-BB6E-49F2-895E-F6B339407542}"/>
              </a:ext>
            </a:extLst>
          </p:cNvPr>
          <p:cNvSpPr>
            <a:spLocks noGrp="1"/>
          </p:cNvSpPr>
          <p:nvPr>
            <p:ph type="body" sz="quarter" idx="15"/>
          </p:nvPr>
        </p:nvSpPr>
        <p:spPr/>
        <p:txBody>
          <a:bodyPr/>
          <a:lstStyle/>
          <a:p>
            <a:r>
              <a:rPr lang="zh-CN" altLang="en-US" dirty="0"/>
              <a:t>应用形态的演化</a:t>
            </a:r>
          </a:p>
        </p:txBody>
      </p:sp>
      <p:sp>
        <p:nvSpPr>
          <p:cNvPr id="4" name="文本占位符 3">
            <a:extLst>
              <a:ext uri="{FF2B5EF4-FFF2-40B4-BE49-F238E27FC236}">
                <a16:creationId xmlns:a16="http://schemas.microsoft.com/office/drawing/2014/main" id="{FA864D99-D7CB-46B1-ADB4-1C56FEDF3FCB}"/>
              </a:ext>
            </a:extLst>
          </p:cNvPr>
          <p:cNvSpPr>
            <a:spLocks noGrp="1"/>
          </p:cNvSpPr>
          <p:nvPr>
            <p:ph type="body" sz="quarter" idx="16"/>
          </p:nvPr>
        </p:nvSpPr>
        <p:spPr/>
        <p:txBody>
          <a:bodyPr/>
          <a:lstStyle/>
          <a:p>
            <a:endParaRPr lang="zh-CN" altLang="en-US"/>
          </a:p>
        </p:txBody>
      </p:sp>
      <p:pic>
        <p:nvPicPr>
          <p:cNvPr id="6" name="Picture 4">
            <a:extLst>
              <a:ext uri="{FF2B5EF4-FFF2-40B4-BE49-F238E27FC236}">
                <a16:creationId xmlns:a16="http://schemas.microsoft.com/office/drawing/2014/main" id="{7ACED07B-41D3-41C8-B5EB-F209BC13C824}"/>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066801" y="1306654"/>
            <a:ext cx="10058398" cy="544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771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8" name="文本占位符 9"/>
          <p:cNvSpPr>
            <a:spLocks noGrp="1"/>
          </p:cNvSpPr>
          <p:nvPr>
            <p:ph type="body" sz="quarter" idx="11"/>
          </p:nvPr>
        </p:nvSpPr>
        <p:spPr/>
        <p:txBody>
          <a:bodyPr/>
          <a:lstStyle/>
          <a:p>
            <a:r>
              <a:rPr lang="en-US" altLang="zh-CN" kern="0" dirty="0"/>
              <a:t>PART TWO</a:t>
            </a:r>
            <a:endParaRPr lang="zh-CN" altLang="en-US" kern="0" dirty="0"/>
          </a:p>
        </p:txBody>
      </p:sp>
      <p:sp>
        <p:nvSpPr>
          <p:cNvPr id="11" name="文本占位符 10"/>
          <p:cNvSpPr>
            <a:spLocks noGrp="1"/>
          </p:cNvSpPr>
          <p:nvPr>
            <p:ph type="body" sz="quarter" idx="12"/>
          </p:nvPr>
        </p:nvSpPr>
        <p:spPr/>
        <p:txBody>
          <a:bodyPr/>
          <a:lstStyle/>
          <a:p>
            <a:r>
              <a:rPr lang="en-US" altLang="zh-CN" dirty="0"/>
              <a:t>2</a:t>
            </a:r>
            <a:endParaRPr lang="zh-CN" altLang="en-US" dirty="0"/>
          </a:p>
        </p:txBody>
      </p:sp>
      <p:sp>
        <p:nvSpPr>
          <p:cNvPr id="19" name="文本占位符 11"/>
          <p:cNvSpPr>
            <a:spLocks noGrp="1"/>
          </p:cNvSpPr>
          <p:nvPr>
            <p:ph type="body" sz="quarter" idx="13"/>
          </p:nvPr>
        </p:nvSpPr>
        <p:spPr/>
        <p:txBody>
          <a:bodyPr/>
          <a:lstStyle/>
          <a:p>
            <a:r>
              <a:rPr lang="en-US" altLang="zh-CN" dirty="0"/>
              <a:t>1.2 </a:t>
            </a:r>
            <a:r>
              <a:rPr lang="zh-CN" altLang="en-US" dirty="0"/>
              <a:t>大数据基本概念</a:t>
            </a:r>
          </a:p>
        </p:txBody>
      </p:sp>
      <p:sp>
        <p:nvSpPr>
          <p:cNvPr id="3" name="文本占位符 2">
            <a:extLst>
              <a:ext uri="{FF2B5EF4-FFF2-40B4-BE49-F238E27FC236}">
                <a16:creationId xmlns:a16="http://schemas.microsoft.com/office/drawing/2014/main" id="{BC1E4E40-87CC-4A7D-AD0D-986C183F859D}"/>
              </a:ext>
            </a:extLst>
          </p:cNvPr>
          <p:cNvSpPr>
            <a:spLocks noGrp="1"/>
          </p:cNvSpPr>
          <p:nvPr>
            <p:ph type="body" sz="quarter" idx="15"/>
          </p:nvPr>
        </p:nvSpPr>
        <p:spPr/>
        <p:txBody>
          <a:bodyPr/>
          <a:lstStyle/>
          <a:p>
            <a:endParaRPr lang="zh-CN" altLang="en-US" dirty="0"/>
          </a:p>
        </p:txBody>
      </p:sp>
    </p:spTree>
    <p:extLst>
      <p:ext uri="{BB962C8B-B14F-4D97-AF65-F5344CB8AC3E}">
        <p14:creationId xmlns:p14="http://schemas.microsoft.com/office/powerpoint/2010/main" val="296489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736205C-20F8-440B-BE8C-481AEAE41F6D}"/>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EFAC3F68-4C68-44B2-A473-A50758E286C2}"/>
              </a:ext>
            </a:extLst>
          </p:cNvPr>
          <p:cNvSpPr>
            <a:spLocks noGrp="1"/>
          </p:cNvSpPr>
          <p:nvPr>
            <p:ph type="body" sz="quarter" idx="15"/>
          </p:nvPr>
        </p:nvSpPr>
        <p:spPr/>
        <p:txBody>
          <a:bodyPr/>
          <a:lstStyle/>
          <a:p>
            <a:r>
              <a:rPr lang="zh-CN" altLang="en-US" dirty="0"/>
              <a:t>大数据的</a:t>
            </a:r>
            <a:r>
              <a:rPr lang="en-US" altLang="zh-CN" dirty="0"/>
              <a:t>4V/5V</a:t>
            </a:r>
            <a:r>
              <a:rPr lang="zh-CN" altLang="en-US" dirty="0"/>
              <a:t>特征</a:t>
            </a:r>
          </a:p>
        </p:txBody>
      </p:sp>
      <p:pic>
        <p:nvPicPr>
          <p:cNvPr id="6" name="Picture 4">
            <a:extLst>
              <a:ext uri="{FF2B5EF4-FFF2-40B4-BE49-F238E27FC236}">
                <a16:creationId xmlns:a16="http://schemas.microsoft.com/office/drawing/2014/main" id="{E55DEEE0-DF3F-4703-B112-0436F4308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491" y="1551693"/>
            <a:ext cx="8391018" cy="475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974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6B4F16A-BD64-4542-A3CC-42AB568797F6}"/>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C24D90E1-5161-4E1A-988B-418C8C812EEC}"/>
              </a:ext>
            </a:extLst>
          </p:cNvPr>
          <p:cNvSpPr>
            <a:spLocks noGrp="1"/>
          </p:cNvSpPr>
          <p:nvPr>
            <p:ph type="body" sz="quarter" idx="15"/>
          </p:nvPr>
        </p:nvSpPr>
        <p:spPr/>
        <p:txBody>
          <a:bodyPr/>
          <a:lstStyle/>
          <a:p>
            <a:r>
              <a:rPr lang="zh-CN" altLang="en-US" dirty="0"/>
              <a:t>大数据的</a:t>
            </a:r>
            <a:r>
              <a:rPr lang="en-US" altLang="zh-CN" dirty="0"/>
              <a:t>5V</a:t>
            </a:r>
            <a:r>
              <a:rPr lang="zh-CN" altLang="en-US" dirty="0"/>
              <a:t>特征</a:t>
            </a:r>
          </a:p>
        </p:txBody>
      </p:sp>
      <p:sp>
        <p:nvSpPr>
          <p:cNvPr id="4" name="文本占位符 3">
            <a:extLst>
              <a:ext uri="{FF2B5EF4-FFF2-40B4-BE49-F238E27FC236}">
                <a16:creationId xmlns:a16="http://schemas.microsoft.com/office/drawing/2014/main" id="{72E33A05-64CB-47F2-870E-BD5A9A09D529}"/>
              </a:ext>
            </a:extLst>
          </p:cNvPr>
          <p:cNvSpPr>
            <a:spLocks noGrp="1"/>
          </p:cNvSpPr>
          <p:nvPr>
            <p:ph type="body" sz="quarter" idx="16"/>
          </p:nvPr>
        </p:nvSpPr>
        <p:spPr/>
        <p:txBody>
          <a:bodyPr/>
          <a:lstStyle/>
          <a:p>
            <a:endParaRPr lang="zh-CN" altLang="en-US"/>
          </a:p>
        </p:txBody>
      </p:sp>
      <p:pic>
        <p:nvPicPr>
          <p:cNvPr id="7" name="图片 6">
            <a:extLst>
              <a:ext uri="{FF2B5EF4-FFF2-40B4-BE49-F238E27FC236}">
                <a16:creationId xmlns:a16="http://schemas.microsoft.com/office/drawing/2014/main" id="{3BE1905D-4850-463C-A20A-3AA10C715D48}"/>
              </a:ext>
            </a:extLst>
          </p:cNvPr>
          <p:cNvPicPr/>
          <p:nvPr/>
        </p:nvPicPr>
        <p:blipFill>
          <a:blip r:embed="rId2" cstate="print"/>
          <a:srcRect/>
          <a:stretch>
            <a:fillRect/>
          </a:stretch>
        </p:blipFill>
        <p:spPr bwMode="auto">
          <a:xfrm>
            <a:off x="2918535" y="1136172"/>
            <a:ext cx="5612130" cy="5170431"/>
          </a:xfrm>
          <a:prstGeom prst="rect">
            <a:avLst/>
          </a:prstGeom>
          <a:noFill/>
          <a:ln w="9525">
            <a:noFill/>
            <a:miter lim="800000"/>
            <a:headEnd/>
            <a:tailEnd/>
          </a:ln>
        </p:spPr>
      </p:pic>
    </p:spTree>
    <p:extLst>
      <p:ext uri="{BB962C8B-B14F-4D97-AF65-F5344CB8AC3E}">
        <p14:creationId xmlns:p14="http://schemas.microsoft.com/office/powerpoint/2010/main" val="66734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4717BBC-4E16-467E-8099-6EE5BD4CBD45}"/>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0D7D1998-A9B6-4748-A975-D78F401A4C88}"/>
              </a:ext>
            </a:extLst>
          </p:cNvPr>
          <p:cNvSpPr>
            <a:spLocks noGrp="1"/>
          </p:cNvSpPr>
          <p:nvPr>
            <p:ph type="body" sz="quarter" idx="15"/>
          </p:nvPr>
        </p:nvSpPr>
        <p:spPr/>
        <p:txBody>
          <a:bodyPr/>
          <a:lstStyle/>
          <a:p>
            <a:r>
              <a:rPr lang="zh-CN" altLang="en-US" dirty="0"/>
              <a:t>多样化</a:t>
            </a:r>
          </a:p>
        </p:txBody>
      </p:sp>
      <p:sp>
        <p:nvSpPr>
          <p:cNvPr id="4" name="文本占位符 3">
            <a:extLst>
              <a:ext uri="{FF2B5EF4-FFF2-40B4-BE49-F238E27FC236}">
                <a16:creationId xmlns:a16="http://schemas.microsoft.com/office/drawing/2014/main" id="{38C78855-D5F1-4BFA-8CD5-F34B35235243}"/>
              </a:ext>
            </a:extLst>
          </p:cNvPr>
          <p:cNvSpPr>
            <a:spLocks noGrp="1"/>
          </p:cNvSpPr>
          <p:nvPr>
            <p:ph type="body" sz="quarter" idx="16"/>
          </p:nvPr>
        </p:nvSpPr>
        <p:spPr>
          <a:xfrm>
            <a:off x="695400" y="994210"/>
            <a:ext cx="10058400" cy="3219450"/>
          </a:xfrm>
        </p:spPr>
        <p:txBody>
          <a:bodyPr/>
          <a:lstStyle/>
          <a:p>
            <a:pPr>
              <a:spcBef>
                <a:spcPct val="20000"/>
              </a:spcBef>
              <a:buClr>
                <a:srgbClr val="FF3300"/>
              </a:buClr>
              <a:buFont typeface="Wingdings" panose="05000000000000000000" pitchFamily="2" charset="2"/>
              <a:buChar char="n"/>
            </a:pPr>
            <a:r>
              <a:rPr lang="zh-CN" altLang="en-US" dirty="0"/>
              <a:t>大数据是由结构化和非结构化数据组成的</a:t>
            </a:r>
          </a:p>
          <a:p>
            <a:pPr lvl="1">
              <a:spcBef>
                <a:spcPct val="20000"/>
              </a:spcBef>
              <a:buFontTx/>
              <a:buChar char="–"/>
            </a:pPr>
            <a:r>
              <a:rPr lang="en-US" altLang="zh-CN" dirty="0"/>
              <a:t>10%</a:t>
            </a:r>
            <a:r>
              <a:rPr lang="zh-CN" altLang="en-US" dirty="0"/>
              <a:t>的结构化数据，存储在数据库中</a:t>
            </a:r>
          </a:p>
          <a:p>
            <a:pPr lvl="1">
              <a:spcBef>
                <a:spcPct val="20000"/>
              </a:spcBef>
              <a:buFontTx/>
              <a:buChar char="–"/>
            </a:pPr>
            <a:r>
              <a:rPr lang="en-US" altLang="zh-CN" dirty="0"/>
              <a:t>90%</a:t>
            </a:r>
            <a:r>
              <a:rPr lang="zh-CN" altLang="en-US" dirty="0"/>
              <a:t>的非结构化数据，它们与人类信息密切相关</a:t>
            </a:r>
          </a:p>
          <a:p>
            <a:pPr marL="0" indent="0">
              <a:buNone/>
            </a:pPr>
            <a:endParaRPr lang="en-US" altLang="zh-CN" dirty="0"/>
          </a:p>
        </p:txBody>
      </p:sp>
      <p:sp>
        <p:nvSpPr>
          <p:cNvPr id="14" name="Rectangle 5">
            <a:extLst>
              <a:ext uri="{FF2B5EF4-FFF2-40B4-BE49-F238E27FC236}">
                <a16:creationId xmlns:a16="http://schemas.microsoft.com/office/drawing/2014/main" id="{A1084442-8E0D-44EA-89FB-FF000331E6BB}"/>
              </a:ext>
            </a:extLst>
          </p:cNvPr>
          <p:cNvSpPr>
            <a:spLocks noChangeArrowheads="1"/>
          </p:cNvSpPr>
          <p:nvPr/>
        </p:nvSpPr>
        <p:spPr bwMode="auto">
          <a:xfrm>
            <a:off x="9784492" y="1573794"/>
            <a:ext cx="685800" cy="198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a:p>
        </p:txBody>
      </p:sp>
      <p:sp>
        <p:nvSpPr>
          <p:cNvPr id="16" name="Rectangle 3">
            <a:extLst>
              <a:ext uri="{FF2B5EF4-FFF2-40B4-BE49-F238E27FC236}">
                <a16:creationId xmlns:a16="http://schemas.microsoft.com/office/drawing/2014/main" id="{F95AE102-81F1-4254-BA9C-844A90E1D3B3}"/>
              </a:ext>
            </a:extLst>
          </p:cNvPr>
          <p:cNvSpPr>
            <a:spLocks noChangeArrowheads="1"/>
          </p:cNvSpPr>
          <p:nvPr/>
        </p:nvSpPr>
        <p:spPr bwMode="auto">
          <a:xfrm>
            <a:off x="5441092" y="1116594"/>
            <a:ext cx="4724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FontTx/>
              <a:buChar char="•"/>
            </a:pPr>
            <a:endParaRPr lang="zh-CN" altLang="en-US" dirty="0"/>
          </a:p>
        </p:txBody>
      </p:sp>
      <p:pic>
        <p:nvPicPr>
          <p:cNvPr id="18" name="Picture 4">
            <a:extLst>
              <a:ext uri="{FF2B5EF4-FFF2-40B4-BE49-F238E27FC236}">
                <a16:creationId xmlns:a16="http://schemas.microsoft.com/office/drawing/2014/main" id="{82000830-B595-4BC4-AD92-439E190DC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950" y="2581648"/>
            <a:ext cx="411480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5">
            <a:extLst>
              <a:ext uri="{FF2B5EF4-FFF2-40B4-BE49-F238E27FC236}">
                <a16:creationId xmlns:a16="http://schemas.microsoft.com/office/drawing/2014/main" id="{B81FEA9C-24EF-412F-9DEA-3F99B2DC0BE6}"/>
              </a:ext>
            </a:extLst>
          </p:cNvPr>
          <p:cNvSpPr txBox="1">
            <a:spLocks noChangeArrowheads="1"/>
          </p:cNvSpPr>
          <p:nvPr/>
        </p:nvSpPr>
        <p:spPr bwMode="auto">
          <a:xfrm>
            <a:off x="7646596" y="1351372"/>
            <a:ext cx="3025572"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rgbClr val="FF3300"/>
              </a:buClr>
              <a:buFont typeface="Wingdings" panose="05000000000000000000" pitchFamily="2" charset="2"/>
              <a:buChar char="p"/>
            </a:pPr>
            <a:r>
              <a:rPr lang="zh-CN" altLang="en-US" dirty="0">
                <a:latin typeface="+mj-ea"/>
                <a:ea typeface="+mj-ea"/>
              </a:rPr>
              <a:t>科学研究</a:t>
            </a:r>
          </a:p>
          <a:p>
            <a:pPr lvl="1" eaLnBrk="1" hangingPunct="1"/>
            <a:r>
              <a:rPr lang="en-US" altLang="zh-CN" dirty="0">
                <a:latin typeface="+mj-ea"/>
                <a:ea typeface="+mj-ea"/>
              </a:rPr>
              <a:t>–</a:t>
            </a:r>
            <a:r>
              <a:rPr lang="zh-CN" altLang="en-US" dirty="0">
                <a:latin typeface="+mj-ea"/>
                <a:ea typeface="+mj-ea"/>
              </a:rPr>
              <a:t>基因组</a:t>
            </a:r>
          </a:p>
          <a:p>
            <a:pPr lvl="1" eaLnBrk="1" hangingPunct="1"/>
            <a:r>
              <a:rPr lang="en-US" altLang="zh-CN" dirty="0">
                <a:latin typeface="+mj-ea"/>
                <a:ea typeface="+mj-ea"/>
              </a:rPr>
              <a:t>–LHC </a:t>
            </a:r>
            <a:r>
              <a:rPr lang="zh-CN" altLang="en-US" dirty="0">
                <a:latin typeface="+mj-ea"/>
                <a:ea typeface="+mj-ea"/>
              </a:rPr>
              <a:t>加速器</a:t>
            </a:r>
          </a:p>
          <a:p>
            <a:pPr lvl="1" eaLnBrk="1" hangingPunct="1"/>
            <a:r>
              <a:rPr lang="en-US" altLang="zh-CN" dirty="0">
                <a:latin typeface="+mj-ea"/>
                <a:ea typeface="+mj-ea"/>
              </a:rPr>
              <a:t>–</a:t>
            </a:r>
            <a:r>
              <a:rPr lang="zh-CN" altLang="en-US" dirty="0">
                <a:latin typeface="+mj-ea"/>
                <a:ea typeface="+mj-ea"/>
              </a:rPr>
              <a:t>地球与空间探测</a:t>
            </a:r>
          </a:p>
          <a:p>
            <a:pPr eaLnBrk="1" hangingPunct="1">
              <a:buClr>
                <a:srgbClr val="FF3300"/>
              </a:buClr>
              <a:buFont typeface="Wingdings" panose="05000000000000000000" pitchFamily="2" charset="2"/>
              <a:buChar char="p"/>
            </a:pPr>
            <a:r>
              <a:rPr lang="zh-CN" altLang="en-US" dirty="0">
                <a:latin typeface="+mj-ea"/>
                <a:ea typeface="+mj-ea"/>
              </a:rPr>
              <a:t>企业应用</a:t>
            </a:r>
          </a:p>
          <a:p>
            <a:pPr lvl="1" eaLnBrk="1" hangingPunct="1"/>
            <a:r>
              <a:rPr lang="en-US" altLang="zh-CN" dirty="0">
                <a:latin typeface="+mj-ea"/>
                <a:ea typeface="+mj-ea"/>
              </a:rPr>
              <a:t>–Email</a:t>
            </a:r>
            <a:r>
              <a:rPr lang="zh-CN" altLang="en-US" dirty="0">
                <a:latin typeface="+mj-ea"/>
                <a:ea typeface="+mj-ea"/>
              </a:rPr>
              <a:t>、文档、文件</a:t>
            </a:r>
          </a:p>
          <a:p>
            <a:pPr lvl="1" eaLnBrk="1" hangingPunct="1"/>
            <a:r>
              <a:rPr lang="en-US" altLang="zh-CN" dirty="0">
                <a:latin typeface="+mj-ea"/>
                <a:ea typeface="+mj-ea"/>
              </a:rPr>
              <a:t>–</a:t>
            </a:r>
            <a:r>
              <a:rPr lang="zh-CN" altLang="en-US" dirty="0">
                <a:latin typeface="+mj-ea"/>
                <a:ea typeface="+mj-ea"/>
              </a:rPr>
              <a:t>应用日志</a:t>
            </a:r>
          </a:p>
          <a:p>
            <a:pPr lvl="1" eaLnBrk="1" hangingPunct="1"/>
            <a:r>
              <a:rPr lang="en-US" altLang="zh-CN" dirty="0">
                <a:latin typeface="+mj-ea"/>
                <a:ea typeface="+mj-ea"/>
              </a:rPr>
              <a:t>–</a:t>
            </a:r>
            <a:r>
              <a:rPr lang="zh-CN" altLang="en-US" dirty="0">
                <a:latin typeface="+mj-ea"/>
                <a:ea typeface="+mj-ea"/>
              </a:rPr>
              <a:t>交易记录</a:t>
            </a:r>
          </a:p>
          <a:p>
            <a:pPr eaLnBrk="1" hangingPunct="1">
              <a:buClr>
                <a:srgbClr val="FF3300"/>
              </a:buClr>
              <a:buFont typeface="Wingdings" panose="05000000000000000000" pitchFamily="2" charset="2"/>
              <a:buChar char="p"/>
            </a:pPr>
            <a:r>
              <a:rPr lang="en-US" altLang="zh-CN" dirty="0">
                <a:latin typeface="+mj-ea"/>
                <a:ea typeface="+mj-ea"/>
              </a:rPr>
              <a:t>Web 1.0</a:t>
            </a:r>
            <a:r>
              <a:rPr lang="zh-CN" altLang="en-US" dirty="0">
                <a:latin typeface="+mj-ea"/>
                <a:ea typeface="+mj-ea"/>
              </a:rPr>
              <a:t>数据</a:t>
            </a:r>
          </a:p>
          <a:p>
            <a:pPr lvl="1" eaLnBrk="1" hangingPunct="1"/>
            <a:r>
              <a:rPr lang="en-US" altLang="zh-CN" dirty="0">
                <a:latin typeface="+mj-ea"/>
                <a:ea typeface="+mj-ea"/>
              </a:rPr>
              <a:t>–</a:t>
            </a:r>
            <a:r>
              <a:rPr lang="zh-CN" altLang="en-US" dirty="0">
                <a:latin typeface="+mj-ea"/>
                <a:ea typeface="+mj-ea"/>
              </a:rPr>
              <a:t>文本</a:t>
            </a:r>
          </a:p>
          <a:p>
            <a:pPr lvl="1" eaLnBrk="1" hangingPunct="1"/>
            <a:r>
              <a:rPr lang="en-US" altLang="zh-CN" dirty="0">
                <a:latin typeface="+mj-ea"/>
                <a:ea typeface="+mj-ea"/>
              </a:rPr>
              <a:t>–</a:t>
            </a:r>
            <a:r>
              <a:rPr lang="zh-CN" altLang="en-US" dirty="0">
                <a:latin typeface="+mj-ea"/>
                <a:ea typeface="+mj-ea"/>
              </a:rPr>
              <a:t>图像</a:t>
            </a:r>
          </a:p>
          <a:p>
            <a:pPr lvl="1" eaLnBrk="1" hangingPunct="1"/>
            <a:r>
              <a:rPr lang="en-US" altLang="zh-CN" dirty="0">
                <a:latin typeface="+mj-ea"/>
                <a:ea typeface="+mj-ea"/>
              </a:rPr>
              <a:t>–</a:t>
            </a:r>
            <a:r>
              <a:rPr lang="zh-CN" altLang="en-US" dirty="0">
                <a:latin typeface="+mj-ea"/>
                <a:ea typeface="+mj-ea"/>
              </a:rPr>
              <a:t>视频</a:t>
            </a:r>
          </a:p>
          <a:p>
            <a:pPr eaLnBrk="1" hangingPunct="1">
              <a:buClr>
                <a:srgbClr val="FF3300"/>
              </a:buClr>
              <a:buFont typeface="Wingdings" panose="05000000000000000000" pitchFamily="2" charset="2"/>
              <a:buChar char="p"/>
            </a:pPr>
            <a:r>
              <a:rPr lang="en-US" altLang="zh-CN" b="1" dirty="0">
                <a:latin typeface="+mj-ea"/>
                <a:ea typeface="+mj-ea"/>
              </a:rPr>
              <a:t>Web 2.0</a:t>
            </a:r>
            <a:r>
              <a:rPr lang="zh-CN" altLang="en-US" dirty="0">
                <a:latin typeface="+mj-ea"/>
                <a:ea typeface="+mj-ea"/>
              </a:rPr>
              <a:t>数据</a:t>
            </a:r>
          </a:p>
          <a:p>
            <a:pPr lvl="1" eaLnBrk="1" hangingPunct="1"/>
            <a:r>
              <a:rPr lang="en-US" altLang="zh-CN" dirty="0">
                <a:latin typeface="+mj-ea"/>
                <a:ea typeface="+mj-ea"/>
              </a:rPr>
              <a:t>–</a:t>
            </a:r>
            <a:r>
              <a:rPr lang="zh-CN" altLang="en-US" dirty="0">
                <a:latin typeface="+mj-ea"/>
                <a:ea typeface="+mj-ea"/>
              </a:rPr>
              <a:t>查询日志</a:t>
            </a:r>
            <a:r>
              <a:rPr lang="en-US" altLang="zh-CN" b="1" dirty="0">
                <a:latin typeface="+mj-ea"/>
                <a:ea typeface="+mj-ea"/>
              </a:rPr>
              <a:t>/</a:t>
            </a:r>
            <a:r>
              <a:rPr lang="zh-CN" altLang="en-US" dirty="0">
                <a:latin typeface="+mj-ea"/>
                <a:ea typeface="+mj-ea"/>
              </a:rPr>
              <a:t>点击流</a:t>
            </a:r>
          </a:p>
          <a:p>
            <a:pPr lvl="1" eaLnBrk="1" hangingPunct="1"/>
            <a:r>
              <a:rPr lang="en-US" altLang="zh-CN" dirty="0">
                <a:latin typeface="+mj-ea"/>
                <a:ea typeface="+mj-ea"/>
              </a:rPr>
              <a:t>–</a:t>
            </a:r>
            <a:r>
              <a:rPr lang="en-US" altLang="zh-CN" b="1" dirty="0">
                <a:latin typeface="+mj-ea"/>
                <a:ea typeface="+mj-ea"/>
              </a:rPr>
              <a:t>Twitter/ Blog / SNS</a:t>
            </a:r>
            <a:endParaRPr lang="en-US" altLang="zh-CN" dirty="0">
              <a:latin typeface="+mj-ea"/>
              <a:ea typeface="+mj-ea"/>
            </a:endParaRPr>
          </a:p>
          <a:p>
            <a:pPr lvl="1" eaLnBrk="1" hangingPunct="1"/>
            <a:r>
              <a:rPr lang="en-US" altLang="zh-CN" dirty="0">
                <a:latin typeface="+mj-ea"/>
                <a:ea typeface="+mj-ea"/>
              </a:rPr>
              <a:t>–</a:t>
            </a:r>
            <a:r>
              <a:rPr lang="en-US" altLang="zh-CN" b="1" dirty="0">
                <a:latin typeface="+mj-ea"/>
                <a:ea typeface="+mj-ea"/>
              </a:rPr>
              <a:t>Wiki</a:t>
            </a:r>
            <a:endParaRPr lang="en-US" altLang="zh-CN" dirty="0">
              <a:latin typeface="+mj-ea"/>
              <a:ea typeface="+mj-ea"/>
            </a:endParaRPr>
          </a:p>
          <a:p>
            <a:pPr lvl="1" eaLnBrk="1" hangingPunct="1"/>
            <a:endParaRPr lang="zh-CN" altLang="en-US" dirty="0"/>
          </a:p>
        </p:txBody>
      </p:sp>
    </p:spTree>
    <p:extLst>
      <p:ext uri="{BB962C8B-B14F-4D97-AF65-F5344CB8AC3E}">
        <p14:creationId xmlns:p14="http://schemas.microsoft.com/office/powerpoint/2010/main" val="253192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387E395-51E6-4FF1-9BB8-43792078D516}"/>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41216655-6200-4565-ADF5-34C99CD6B87E}"/>
              </a:ext>
            </a:extLst>
          </p:cNvPr>
          <p:cNvSpPr>
            <a:spLocks noGrp="1"/>
          </p:cNvSpPr>
          <p:nvPr>
            <p:ph type="body" sz="quarter" idx="15"/>
          </p:nvPr>
        </p:nvSpPr>
        <p:spPr/>
        <p:txBody>
          <a:bodyPr/>
          <a:lstStyle/>
          <a:p>
            <a:r>
              <a:rPr lang="zh-CN" altLang="en-US" dirty="0"/>
              <a:t>速度快</a:t>
            </a:r>
          </a:p>
        </p:txBody>
      </p:sp>
      <p:sp>
        <p:nvSpPr>
          <p:cNvPr id="4" name="文本占位符 3">
            <a:extLst>
              <a:ext uri="{FF2B5EF4-FFF2-40B4-BE49-F238E27FC236}">
                <a16:creationId xmlns:a16="http://schemas.microsoft.com/office/drawing/2014/main" id="{C1C25AE5-4E7A-4B3E-B4A4-C652ACA6914F}"/>
              </a:ext>
            </a:extLst>
          </p:cNvPr>
          <p:cNvSpPr>
            <a:spLocks noGrp="1"/>
          </p:cNvSpPr>
          <p:nvPr>
            <p:ph type="body" sz="quarter" idx="16"/>
          </p:nvPr>
        </p:nvSpPr>
        <p:spPr>
          <a:xfrm>
            <a:off x="695400" y="1385317"/>
            <a:ext cx="4432653" cy="3219450"/>
          </a:xfrm>
        </p:spPr>
        <p:txBody>
          <a:bodyPr/>
          <a:lstStyle/>
          <a:p>
            <a:r>
              <a:rPr lang="zh-CN" altLang="en-US" dirty="0"/>
              <a:t>从数据的生成到消耗，时间窗口非常小，可用于生成决策的时间非常少</a:t>
            </a:r>
          </a:p>
          <a:p>
            <a:r>
              <a:rPr lang="en-US" altLang="zh-CN" dirty="0"/>
              <a:t>1</a:t>
            </a:r>
            <a:r>
              <a:rPr lang="zh-CN" altLang="en-US" dirty="0"/>
              <a:t>秒定律：这一点也是和传统的数据挖掘技术有着本质的不同</a:t>
            </a:r>
            <a:endParaRPr lang="en-US" altLang="zh-CN" dirty="0"/>
          </a:p>
          <a:p>
            <a:r>
              <a:rPr lang="zh-CN" altLang="en-US" dirty="0"/>
              <a:t>即要在秒级时间范围内给出分析结果，超出这个时间，数据就失去价值了。或者说，很多数据需要在线处理，只有数据在线，即数据在与客户产生连接的时候才有意义。</a:t>
            </a:r>
          </a:p>
          <a:p>
            <a:endParaRPr lang="zh-CN" altLang="en-US" dirty="0"/>
          </a:p>
        </p:txBody>
      </p:sp>
      <p:pic>
        <p:nvPicPr>
          <p:cNvPr id="6" name="Picture 7" descr="http://img.jrjimg.cn/2012/12/20121224124205984.jpg">
            <a:extLst>
              <a:ext uri="{FF2B5EF4-FFF2-40B4-BE49-F238E27FC236}">
                <a16:creationId xmlns:a16="http://schemas.microsoft.com/office/drawing/2014/main" id="{D10BE709-142A-4C4D-B76D-318449C25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451" y="1678343"/>
            <a:ext cx="6198149" cy="35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192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355E1C-8F62-443A-973F-CA8D9DA0B9A7}"/>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66E672DC-BC69-4EEE-96A3-65835912EE00}"/>
              </a:ext>
            </a:extLst>
          </p:cNvPr>
          <p:cNvSpPr>
            <a:spLocks noGrp="1"/>
          </p:cNvSpPr>
          <p:nvPr>
            <p:ph type="body" sz="quarter" idx="15"/>
          </p:nvPr>
        </p:nvSpPr>
        <p:spPr/>
        <p:txBody>
          <a:bodyPr/>
          <a:lstStyle/>
          <a:p>
            <a:r>
              <a:rPr lang="zh-CN" altLang="en-US" dirty="0"/>
              <a:t>价值密度低</a:t>
            </a:r>
          </a:p>
        </p:txBody>
      </p:sp>
      <p:sp>
        <p:nvSpPr>
          <p:cNvPr id="4" name="文本占位符 3">
            <a:extLst>
              <a:ext uri="{FF2B5EF4-FFF2-40B4-BE49-F238E27FC236}">
                <a16:creationId xmlns:a16="http://schemas.microsoft.com/office/drawing/2014/main" id="{39353A3B-20E6-43F6-A111-E0E9358018FB}"/>
              </a:ext>
            </a:extLst>
          </p:cNvPr>
          <p:cNvSpPr>
            <a:spLocks noGrp="1"/>
          </p:cNvSpPr>
          <p:nvPr>
            <p:ph type="body" sz="quarter" idx="16"/>
          </p:nvPr>
        </p:nvSpPr>
        <p:spPr/>
        <p:txBody>
          <a:bodyPr/>
          <a:lstStyle/>
          <a:p>
            <a:r>
              <a:rPr lang="zh-CN" altLang="en-US" dirty="0"/>
              <a:t>价值密度低，商业价值高</a:t>
            </a:r>
          </a:p>
          <a:p>
            <a:pPr lvl="1"/>
            <a:r>
              <a:rPr lang="zh-CN" altLang="en-US" dirty="0"/>
              <a:t>很多时候，数据价值密度的高低与数据总量的大小成反比。存储和计算</a:t>
            </a:r>
            <a:r>
              <a:rPr lang="en-US" altLang="zh-CN" dirty="0"/>
              <a:t>PB</a:t>
            </a:r>
            <a:r>
              <a:rPr lang="zh-CN" altLang="en-US" dirty="0"/>
              <a:t>级甚至更多的数据需要非常高的成本，大数据虽然看起来很美，但是价值密度却远远低于传统关系型数据库中已经有的那些数据。</a:t>
            </a:r>
            <a:endParaRPr lang="en-US" altLang="zh-CN" dirty="0"/>
          </a:p>
          <a:p>
            <a:pPr lvl="1"/>
            <a:r>
              <a:rPr lang="zh-CN" altLang="en-US" dirty="0"/>
              <a:t>以视频为例，连续不间断监控过程中，可能有用的数据仅仅有一两秒，但是具有很高的商业价值</a:t>
            </a:r>
            <a:endParaRPr lang="en-US" altLang="zh-CN" dirty="0"/>
          </a:p>
          <a:p>
            <a:pPr lvl="1"/>
            <a:r>
              <a:rPr lang="zh-CN" altLang="en-US" dirty="0"/>
              <a:t>以物联网流式数据为例，连续不断的数据，大部分是无用的数据，但有用的价值极高</a:t>
            </a:r>
            <a:endParaRPr lang="en-US" altLang="zh-CN" dirty="0"/>
          </a:p>
          <a:p>
            <a:pPr lvl="1"/>
            <a:r>
              <a:rPr lang="zh-CN" altLang="en-US" dirty="0"/>
              <a:t>结合业务逻辑并通过强大的机器算法来挖掘数据价值，是大数据时代最需要解决的问题</a:t>
            </a:r>
            <a:endParaRPr lang="en-US" altLang="zh-CN" dirty="0"/>
          </a:p>
          <a:p>
            <a:pPr lvl="1"/>
            <a:endParaRPr lang="zh-CN" altLang="en-US" dirty="0"/>
          </a:p>
          <a:p>
            <a:endParaRPr lang="zh-CN" altLang="en-US" dirty="0"/>
          </a:p>
        </p:txBody>
      </p:sp>
    </p:spTree>
    <p:extLst>
      <p:ext uri="{BB962C8B-B14F-4D97-AF65-F5344CB8AC3E}">
        <p14:creationId xmlns:p14="http://schemas.microsoft.com/office/powerpoint/2010/main" val="76182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6786391" y="2844885"/>
            <a:ext cx="5185272" cy="748988"/>
          </a:xfrm>
        </p:spPr>
        <p:txBody>
          <a:bodyPr/>
          <a:lstStyle/>
          <a:p>
            <a:r>
              <a:rPr lang="zh-CN" altLang="en-US" sz="2800" dirty="0"/>
              <a:t>第一章</a:t>
            </a:r>
            <a:endParaRPr lang="en-US" altLang="zh-CN" sz="2800" dirty="0"/>
          </a:p>
          <a:p>
            <a:r>
              <a:rPr lang="zh-CN" altLang="en-US" sz="2800" dirty="0"/>
              <a:t>大数据处理与分析技术概述</a:t>
            </a:r>
          </a:p>
        </p:txBody>
      </p:sp>
      <p:sp>
        <p:nvSpPr>
          <p:cNvPr id="4" name="文本占位符 3"/>
          <p:cNvSpPr>
            <a:spLocks noGrp="1"/>
          </p:cNvSpPr>
          <p:nvPr>
            <p:ph type="body" sz="quarter" idx="13"/>
          </p:nvPr>
        </p:nvSpPr>
        <p:spPr/>
        <p:txBody>
          <a:bodyPr/>
          <a:lstStyle/>
          <a:p>
            <a:r>
              <a:rPr lang="zh-CN" altLang="en-US" dirty="0"/>
              <a:t>大数据技术的背景</a:t>
            </a:r>
          </a:p>
        </p:txBody>
      </p:sp>
      <p:sp>
        <p:nvSpPr>
          <p:cNvPr id="5" name="文本占位符 4"/>
          <p:cNvSpPr>
            <a:spLocks noGrp="1"/>
          </p:cNvSpPr>
          <p:nvPr>
            <p:ph type="body" sz="quarter" idx="14"/>
          </p:nvPr>
        </p:nvSpPr>
        <p:spPr/>
        <p:txBody>
          <a:bodyPr/>
          <a:lstStyle/>
          <a:p>
            <a:r>
              <a:rPr lang="en-US" altLang="zh-CN" dirty="0"/>
              <a:t>1</a:t>
            </a:r>
            <a:endParaRPr lang="zh-CN" altLang="en-US" dirty="0"/>
          </a:p>
        </p:txBody>
      </p:sp>
      <p:sp>
        <p:nvSpPr>
          <p:cNvPr id="6" name="文本占位符 5"/>
          <p:cNvSpPr>
            <a:spLocks noGrp="1"/>
          </p:cNvSpPr>
          <p:nvPr>
            <p:ph type="body" sz="quarter" idx="15"/>
          </p:nvPr>
        </p:nvSpPr>
        <p:spPr/>
        <p:txBody>
          <a:bodyPr/>
          <a:lstStyle/>
          <a:p>
            <a:r>
              <a:rPr lang="zh-CN" altLang="en-US" dirty="0"/>
              <a:t>大数据基本概念</a:t>
            </a:r>
          </a:p>
        </p:txBody>
      </p:sp>
      <p:sp>
        <p:nvSpPr>
          <p:cNvPr id="7" name="文本占位符 6"/>
          <p:cNvSpPr>
            <a:spLocks noGrp="1"/>
          </p:cNvSpPr>
          <p:nvPr>
            <p:ph type="body" sz="quarter" idx="16"/>
          </p:nvPr>
        </p:nvSpPr>
        <p:spPr/>
        <p:txBody>
          <a:bodyPr/>
          <a:lstStyle/>
          <a:p>
            <a:r>
              <a:rPr lang="en-US" altLang="zh-CN" dirty="0"/>
              <a:t>2</a:t>
            </a:r>
            <a:endParaRPr lang="zh-CN" altLang="en-US" dirty="0"/>
          </a:p>
        </p:txBody>
      </p:sp>
      <p:sp>
        <p:nvSpPr>
          <p:cNvPr id="8" name="文本占位符 7"/>
          <p:cNvSpPr>
            <a:spLocks noGrp="1"/>
          </p:cNvSpPr>
          <p:nvPr>
            <p:ph type="body" sz="quarter" idx="17"/>
          </p:nvPr>
        </p:nvSpPr>
        <p:spPr/>
        <p:txBody>
          <a:bodyPr/>
          <a:lstStyle/>
          <a:p>
            <a:r>
              <a:rPr lang="zh-CN" altLang="en-US" dirty="0"/>
              <a:t>大数据关键技术</a:t>
            </a:r>
          </a:p>
        </p:txBody>
      </p:sp>
      <p:sp>
        <p:nvSpPr>
          <p:cNvPr id="9" name="文本占位符 8"/>
          <p:cNvSpPr>
            <a:spLocks noGrp="1"/>
          </p:cNvSpPr>
          <p:nvPr>
            <p:ph type="body" sz="quarter" idx="18"/>
          </p:nvPr>
        </p:nvSpPr>
        <p:spPr/>
        <p:txBody>
          <a:bodyPr/>
          <a:lstStyle/>
          <a:p>
            <a:r>
              <a:rPr lang="en-US" altLang="zh-CN" dirty="0"/>
              <a:t>3</a:t>
            </a:r>
            <a:endParaRPr lang="zh-CN" altLang="en-US" dirty="0"/>
          </a:p>
        </p:txBody>
      </p:sp>
      <p:sp>
        <p:nvSpPr>
          <p:cNvPr id="10" name="文本占位符 9"/>
          <p:cNvSpPr>
            <a:spLocks noGrp="1"/>
          </p:cNvSpPr>
          <p:nvPr>
            <p:ph type="body" sz="quarter" idx="19"/>
          </p:nvPr>
        </p:nvSpPr>
        <p:spPr/>
        <p:txBody>
          <a:bodyPr/>
          <a:lstStyle/>
          <a:p>
            <a:r>
              <a:rPr lang="zh-CN" altLang="en-US" dirty="0"/>
              <a:t>大数据计算模式</a:t>
            </a:r>
          </a:p>
        </p:txBody>
      </p:sp>
      <p:sp>
        <p:nvSpPr>
          <p:cNvPr id="16" name="文本占位符 15"/>
          <p:cNvSpPr>
            <a:spLocks noGrp="1"/>
          </p:cNvSpPr>
          <p:nvPr>
            <p:ph type="body" sz="quarter" idx="20"/>
          </p:nvPr>
        </p:nvSpPr>
        <p:spPr/>
        <p:txBody>
          <a:bodyPr/>
          <a:lstStyle/>
          <a:p>
            <a:r>
              <a:rPr lang="en-US" altLang="zh-CN" dirty="0"/>
              <a:t>4</a:t>
            </a:r>
            <a:endParaRPr lang="zh-CN" altLang="en-US" dirty="0"/>
          </a:p>
        </p:txBody>
      </p:sp>
      <p:sp>
        <p:nvSpPr>
          <p:cNvPr id="2" name="文本占位符 1">
            <a:extLst>
              <a:ext uri="{FF2B5EF4-FFF2-40B4-BE49-F238E27FC236}">
                <a16:creationId xmlns:a16="http://schemas.microsoft.com/office/drawing/2014/main" id="{7A6F654F-556A-45CC-8B62-E96DB699D0BB}"/>
              </a:ext>
            </a:extLst>
          </p:cNvPr>
          <p:cNvSpPr>
            <a:spLocks noGrp="1"/>
          </p:cNvSpPr>
          <p:nvPr>
            <p:ph type="body" sz="quarter" idx="21"/>
          </p:nvPr>
        </p:nvSpPr>
        <p:spPr>
          <a:xfrm>
            <a:off x="1628247" y="4599024"/>
            <a:ext cx="3823863" cy="707886"/>
          </a:xfrm>
        </p:spPr>
        <p:txBody>
          <a:bodyPr/>
          <a:lstStyle/>
          <a:p>
            <a:r>
              <a:rPr lang="zh-CN" altLang="en-US" sz="2000" dirty="0"/>
              <a:t>大数据处理和分析的典型应用</a:t>
            </a:r>
            <a:endParaRPr lang="zh-CN" altLang="en-US" dirty="0"/>
          </a:p>
        </p:txBody>
      </p:sp>
      <p:sp>
        <p:nvSpPr>
          <p:cNvPr id="11" name="文本占位符 10">
            <a:extLst>
              <a:ext uri="{FF2B5EF4-FFF2-40B4-BE49-F238E27FC236}">
                <a16:creationId xmlns:a16="http://schemas.microsoft.com/office/drawing/2014/main" id="{DDA582B6-B76C-417A-96AB-79B48D18413C}"/>
              </a:ext>
            </a:extLst>
          </p:cNvPr>
          <p:cNvSpPr>
            <a:spLocks noGrp="1"/>
          </p:cNvSpPr>
          <p:nvPr>
            <p:ph type="body" sz="quarter" idx="22"/>
          </p:nvPr>
        </p:nvSpPr>
        <p:spPr/>
        <p:txBody>
          <a:bodyPr/>
          <a:lstStyle/>
          <a:p>
            <a:r>
              <a:rPr lang="en-US" altLang="zh-CN" dirty="0"/>
              <a:t>5</a:t>
            </a:r>
            <a:endParaRPr lang="zh-CN" altLang="en-US" dirty="0"/>
          </a:p>
        </p:txBody>
      </p:sp>
      <p:sp>
        <p:nvSpPr>
          <p:cNvPr id="12" name="文本占位符 11">
            <a:extLst>
              <a:ext uri="{FF2B5EF4-FFF2-40B4-BE49-F238E27FC236}">
                <a16:creationId xmlns:a16="http://schemas.microsoft.com/office/drawing/2014/main" id="{C0F12B5E-DE44-44E7-808A-11BF6684C6EB}"/>
              </a:ext>
            </a:extLst>
          </p:cNvPr>
          <p:cNvSpPr>
            <a:spLocks noGrp="1"/>
          </p:cNvSpPr>
          <p:nvPr>
            <p:ph type="body" sz="quarter" idx="23"/>
          </p:nvPr>
        </p:nvSpPr>
        <p:spPr>
          <a:xfrm>
            <a:off x="1628247" y="5499636"/>
            <a:ext cx="3823863" cy="707886"/>
          </a:xfrm>
        </p:spPr>
        <p:txBody>
          <a:bodyPr/>
          <a:lstStyle/>
          <a:p>
            <a:r>
              <a:rPr lang="zh-CN" altLang="en-US" dirty="0"/>
              <a:t>代表性大数据处理和分析技术</a:t>
            </a:r>
          </a:p>
        </p:txBody>
      </p:sp>
      <p:sp>
        <p:nvSpPr>
          <p:cNvPr id="13" name="文本占位符 12">
            <a:extLst>
              <a:ext uri="{FF2B5EF4-FFF2-40B4-BE49-F238E27FC236}">
                <a16:creationId xmlns:a16="http://schemas.microsoft.com/office/drawing/2014/main" id="{15287682-23FA-4DF9-91F3-32E5F23015C9}"/>
              </a:ext>
            </a:extLst>
          </p:cNvPr>
          <p:cNvSpPr>
            <a:spLocks noGrp="1"/>
          </p:cNvSpPr>
          <p:nvPr>
            <p:ph type="body" sz="quarter" idx="24"/>
          </p:nvPr>
        </p:nvSpPr>
        <p:spPr/>
        <p:txBody>
          <a:bodyPr/>
          <a:lstStyle/>
          <a:p>
            <a:r>
              <a:rPr lang="en-US" altLang="zh-CN" dirty="0"/>
              <a:t>6</a:t>
            </a:r>
            <a:endParaRPr lang="zh-CN" altLang="en-US" dirty="0"/>
          </a:p>
        </p:txBody>
      </p:sp>
    </p:spTree>
    <p:extLst>
      <p:ext uri="{BB962C8B-B14F-4D97-AF65-F5344CB8AC3E}">
        <p14:creationId xmlns:p14="http://schemas.microsoft.com/office/powerpoint/2010/main" val="365995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8A9B6AE-743E-4BBD-ADC1-9B632C348E06}"/>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8E783244-5CF2-4F0B-8C92-4A05D8CC02CB}"/>
              </a:ext>
            </a:extLst>
          </p:cNvPr>
          <p:cNvSpPr>
            <a:spLocks noGrp="1"/>
          </p:cNvSpPr>
          <p:nvPr>
            <p:ph type="body" sz="quarter" idx="15"/>
          </p:nvPr>
        </p:nvSpPr>
        <p:spPr/>
        <p:txBody>
          <a:bodyPr/>
          <a:lstStyle/>
          <a:p>
            <a:r>
              <a:rPr lang="zh-CN" altLang="en-US" dirty="0"/>
              <a:t>结果的真实性 </a:t>
            </a:r>
            <a:r>
              <a:rPr lang="en-US" altLang="zh-CN" dirty="0"/>
              <a:t>Veracity</a:t>
            </a:r>
            <a:endParaRPr lang="zh-CN" altLang="en-US" dirty="0"/>
          </a:p>
        </p:txBody>
      </p:sp>
      <p:sp>
        <p:nvSpPr>
          <p:cNvPr id="4" name="文本占位符 3">
            <a:extLst>
              <a:ext uri="{FF2B5EF4-FFF2-40B4-BE49-F238E27FC236}">
                <a16:creationId xmlns:a16="http://schemas.microsoft.com/office/drawing/2014/main" id="{0E6B5622-4C85-47D7-A142-A70244234E60}"/>
              </a:ext>
            </a:extLst>
          </p:cNvPr>
          <p:cNvSpPr>
            <a:spLocks noGrp="1"/>
          </p:cNvSpPr>
          <p:nvPr>
            <p:ph type="body" sz="quarter" idx="16"/>
          </p:nvPr>
        </p:nvSpPr>
        <p:spPr/>
        <p:txBody>
          <a:bodyPr/>
          <a:lstStyle/>
          <a:p>
            <a:r>
              <a:rPr lang="zh-CN" altLang="en-US" dirty="0"/>
              <a:t>数据的规模并不能决定其能否为决策提供帮助，数据的真实性和质量才是制定成功决策最坚实的基础。</a:t>
            </a:r>
            <a:endParaRPr lang="en-US" altLang="zh-CN" dirty="0"/>
          </a:p>
          <a:p>
            <a:r>
              <a:rPr lang="en-US" altLang="zh-CN" dirty="0"/>
              <a:t>Veracity</a:t>
            </a:r>
            <a:r>
              <a:rPr lang="zh-CN" altLang="en-US" dirty="0"/>
              <a:t>这个词由</a:t>
            </a:r>
            <a:r>
              <a:rPr lang="en-US" altLang="zh-CN" dirty="0"/>
              <a:t>Express Scripts</a:t>
            </a:r>
            <a:r>
              <a:rPr lang="zh-CN" altLang="en-US" dirty="0"/>
              <a:t>首席数据官</a:t>
            </a:r>
            <a:r>
              <a:rPr lang="en-US" altLang="zh-CN" dirty="0" err="1"/>
              <a:t>Inderpal</a:t>
            </a:r>
            <a:r>
              <a:rPr lang="en-US" altLang="zh-CN" dirty="0"/>
              <a:t> </a:t>
            </a:r>
            <a:r>
              <a:rPr lang="en-US" altLang="zh-CN" dirty="0" err="1"/>
              <a:t>Bhandar</a:t>
            </a:r>
            <a:r>
              <a:rPr lang="zh-CN" altLang="en-US" dirty="0"/>
              <a:t>在波士顿大数据创新高峰会中提出，认为大数据分析中必须过滤资料中有偏差、伪造、异常的部分，</a:t>
            </a:r>
            <a:r>
              <a:rPr lang="zh-CN" altLang="en-US" dirty="0">
                <a:solidFill>
                  <a:srgbClr val="FF0000"/>
                </a:solidFill>
              </a:rPr>
              <a:t>防止这些“脏数据（</a:t>
            </a:r>
            <a:r>
              <a:rPr lang="en-US" altLang="zh-CN" dirty="0">
                <a:solidFill>
                  <a:srgbClr val="FF0000"/>
                </a:solidFill>
              </a:rPr>
              <a:t>Dirty data</a:t>
            </a:r>
            <a:r>
              <a:rPr lang="zh-CN" altLang="en-US" dirty="0">
                <a:solidFill>
                  <a:srgbClr val="FF0000"/>
                </a:solidFill>
              </a:rPr>
              <a:t>）”损害到资料系统的完整性与正确性，进而影响决策。</a:t>
            </a:r>
          </a:p>
        </p:txBody>
      </p:sp>
    </p:spTree>
    <p:extLst>
      <p:ext uri="{BB962C8B-B14F-4D97-AF65-F5344CB8AC3E}">
        <p14:creationId xmlns:p14="http://schemas.microsoft.com/office/powerpoint/2010/main" val="114856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754F72-3391-43AA-86A5-543C8AD79065}"/>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1611C117-575C-4F3B-A599-0643AE6ADE0E}"/>
              </a:ext>
            </a:extLst>
          </p:cNvPr>
          <p:cNvSpPr>
            <a:spLocks noGrp="1"/>
          </p:cNvSpPr>
          <p:nvPr>
            <p:ph type="body" sz="quarter" idx="15"/>
          </p:nvPr>
        </p:nvSpPr>
        <p:spPr/>
        <p:txBody>
          <a:bodyPr/>
          <a:lstStyle/>
          <a:p>
            <a:r>
              <a:rPr lang="zh-CN" altLang="en-US" dirty="0"/>
              <a:t>大数据的多</a:t>
            </a:r>
            <a:r>
              <a:rPr lang="en-US" altLang="zh-CN" dirty="0"/>
              <a:t>V</a:t>
            </a:r>
            <a:r>
              <a:rPr lang="zh-CN" altLang="en-US" dirty="0"/>
              <a:t>属性</a:t>
            </a:r>
          </a:p>
        </p:txBody>
      </p:sp>
      <p:sp>
        <p:nvSpPr>
          <p:cNvPr id="4" name="文本占位符 3">
            <a:extLst>
              <a:ext uri="{FF2B5EF4-FFF2-40B4-BE49-F238E27FC236}">
                <a16:creationId xmlns:a16="http://schemas.microsoft.com/office/drawing/2014/main" id="{7BD663A1-0A42-4265-A9FC-9F7E8928BA83}"/>
              </a:ext>
            </a:extLst>
          </p:cNvPr>
          <p:cNvSpPr>
            <a:spLocks noGrp="1"/>
          </p:cNvSpPr>
          <p:nvPr>
            <p:ph type="body" sz="quarter" idx="16"/>
          </p:nvPr>
        </p:nvSpPr>
        <p:spPr/>
        <p:txBody>
          <a:bodyPr/>
          <a:lstStyle/>
          <a:p>
            <a:r>
              <a:rPr lang="en-US" altLang="zh-CN" dirty="0"/>
              <a:t>2014</a:t>
            </a:r>
            <a:r>
              <a:rPr lang="zh-CN" altLang="en-US" dirty="0"/>
              <a:t>年，</a:t>
            </a:r>
            <a:r>
              <a:rPr lang="en-US" altLang="zh-CN" dirty="0"/>
              <a:t>IBM</a:t>
            </a:r>
            <a:r>
              <a:rPr lang="zh-CN" altLang="en-US" dirty="0"/>
              <a:t>发布了</a:t>
            </a:r>
            <a:r>
              <a:rPr lang="en-US" altLang="zh-CN" dirty="0"/>
              <a:t>《</a:t>
            </a:r>
            <a:r>
              <a:rPr lang="zh-CN" altLang="en-US" dirty="0"/>
              <a:t>践行大数据承诺：大数据项目的实施应用</a:t>
            </a:r>
            <a:r>
              <a:rPr lang="en-US" altLang="zh-CN" dirty="0"/>
              <a:t>》</a:t>
            </a:r>
            <a:r>
              <a:rPr lang="zh-CN" altLang="en-US" dirty="0"/>
              <a:t>（</a:t>
            </a:r>
            <a:r>
              <a:rPr lang="en-US" altLang="zh-CN" dirty="0"/>
              <a:t>Realizing the Promise of Big Data: Implementing Big Data Projects</a:t>
            </a:r>
            <a:r>
              <a:rPr lang="zh-CN" altLang="en-US" dirty="0"/>
              <a:t>）白皮书</a:t>
            </a:r>
            <a:endParaRPr lang="en-US" altLang="zh-CN" dirty="0"/>
          </a:p>
          <a:p>
            <a:r>
              <a:rPr lang="zh-CN" altLang="en-US" dirty="0"/>
              <a:t>将大数据特性扩展为“</a:t>
            </a:r>
            <a:r>
              <a:rPr lang="en-US" altLang="zh-CN" dirty="0"/>
              <a:t>Vs</a:t>
            </a:r>
            <a:r>
              <a:rPr lang="zh-CN" altLang="en-US" dirty="0"/>
              <a:t>”</a:t>
            </a:r>
            <a:endParaRPr lang="en-US" altLang="zh-CN" dirty="0"/>
          </a:p>
          <a:p>
            <a:pPr lvl="1"/>
            <a:r>
              <a:rPr lang="zh-CN" altLang="en-US" dirty="0"/>
              <a:t>数据粘度（</a:t>
            </a:r>
            <a:r>
              <a:rPr lang="en-US" altLang="zh-CN" dirty="0"/>
              <a:t>Viscosity</a:t>
            </a:r>
            <a:r>
              <a:rPr lang="zh-CN" altLang="en-US" dirty="0"/>
              <a:t>），主要用来衡量数据流的关联性（</a:t>
            </a:r>
            <a:r>
              <a:rPr lang="en-US" altLang="zh-CN" dirty="0"/>
              <a:t>Resistance to Flow of Data</a:t>
            </a:r>
            <a:r>
              <a:rPr lang="zh-CN" altLang="en-US" dirty="0"/>
              <a:t>）；</a:t>
            </a:r>
            <a:endParaRPr lang="en-US" altLang="zh-CN" dirty="0"/>
          </a:p>
          <a:p>
            <a:pPr lvl="1"/>
            <a:r>
              <a:rPr lang="zh-CN" altLang="en-US" dirty="0"/>
              <a:t>数据易变性（</a:t>
            </a:r>
            <a:r>
              <a:rPr lang="en-US" altLang="zh-CN" dirty="0"/>
              <a:t>Variability</a:t>
            </a:r>
            <a:r>
              <a:rPr lang="zh-CN" altLang="en-US" dirty="0"/>
              <a:t>），主要衡量数据流的变化率；</a:t>
            </a:r>
            <a:endParaRPr lang="en-US" altLang="zh-CN" dirty="0"/>
          </a:p>
          <a:p>
            <a:pPr lvl="1"/>
            <a:r>
              <a:rPr lang="zh-CN" altLang="en-US" dirty="0"/>
              <a:t>数据波动性（</a:t>
            </a:r>
            <a:r>
              <a:rPr lang="en-US" altLang="zh-CN" dirty="0"/>
              <a:t>Volatility</a:t>
            </a:r>
            <a:r>
              <a:rPr lang="zh-CN" altLang="en-US" dirty="0"/>
              <a:t>），主要表明数据有效性的期限和存储的时限。</a:t>
            </a:r>
          </a:p>
          <a:p>
            <a:pPr lvl="1"/>
            <a:r>
              <a:rPr lang="zh-CN" altLang="en-US" dirty="0"/>
              <a:t>在上面大数据特征的基础上，数据的可视化（</a:t>
            </a:r>
            <a:r>
              <a:rPr lang="en-US" altLang="zh-CN" dirty="0"/>
              <a:t>Visibility</a:t>
            </a:r>
            <a:r>
              <a:rPr lang="zh-CN" altLang="en-US" dirty="0"/>
              <a:t>）是不可忽视的因素，也是大数据价值以及辅助决策的最重要形式。</a:t>
            </a:r>
          </a:p>
          <a:p>
            <a:endParaRPr lang="zh-CN" altLang="en-US" dirty="0"/>
          </a:p>
        </p:txBody>
      </p:sp>
    </p:spTree>
    <p:extLst>
      <p:ext uri="{BB962C8B-B14F-4D97-AF65-F5344CB8AC3E}">
        <p14:creationId xmlns:p14="http://schemas.microsoft.com/office/powerpoint/2010/main" val="399016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9"/>
          <p:cNvSpPr>
            <a:spLocks noGrp="1"/>
          </p:cNvSpPr>
          <p:nvPr>
            <p:ph type="body" sz="quarter" idx="11"/>
          </p:nvPr>
        </p:nvSpPr>
        <p:spPr/>
        <p:txBody>
          <a:bodyPr/>
          <a:lstStyle/>
          <a:p>
            <a:r>
              <a:rPr lang="en-US" altLang="zh-CN" kern="0" dirty="0"/>
              <a:t>PART THREE</a:t>
            </a:r>
            <a:endParaRPr lang="zh-CN" altLang="en-US" kern="0" dirty="0"/>
          </a:p>
        </p:txBody>
      </p:sp>
      <p:sp>
        <p:nvSpPr>
          <p:cNvPr id="19" name="文本占位符 18"/>
          <p:cNvSpPr>
            <a:spLocks noGrp="1"/>
          </p:cNvSpPr>
          <p:nvPr>
            <p:ph type="body" sz="quarter" idx="12"/>
          </p:nvPr>
        </p:nvSpPr>
        <p:spPr/>
        <p:txBody>
          <a:bodyPr/>
          <a:lstStyle/>
          <a:p>
            <a:r>
              <a:rPr lang="en-US" altLang="zh-CN" dirty="0"/>
              <a:t>3</a:t>
            </a:r>
            <a:endParaRPr lang="zh-CN" altLang="en-US" dirty="0"/>
          </a:p>
        </p:txBody>
      </p:sp>
      <p:sp>
        <p:nvSpPr>
          <p:cNvPr id="24" name="文本占位符 11"/>
          <p:cNvSpPr>
            <a:spLocks noGrp="1"/>
          </p:cNvSpPr>
          <p:nvPr>
            <p:ph type="body" sz="quarter" idx="13"/>
          </p:nvPr>
        </p:nvSpPr>
        <p:spPr/>
        <p:txBody>
          <a:bodyPr/>
          <a:lstStyle/>
          <a:p>
            <a:r>
              <a:rPr lang="en-US" altLang="zh-CN" dirty="0"/>
              <a:t>1.3 </a:t>
            </a:r>
            <a:r>
              <a:rPr lang="zh-CN" altLang="en-US" dirty="0"/>
              <a:t>大数据关键技术</a:t>
            </a:r>
          </a:p>
        </p:txBody>
      </p:sp>
      <p:sp>
        <p:nvSpPr>
          <p:cNvPr id="26" name="文本占位符 12"/>
          <p:cNvSpPr>
            <a:spLocks noGrp="1"/>
          </p:cNvSpPr>
          <p:nvPr>
            <p:ph type="body" sz="quarter" idx="15"/>
          </p:nvPr>
        </p:nvSpPr>
        <p:spPr/>
        <p:txBody>
          <a:bodyPr/>
          <a:lstStyle/>
          <a:p>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pic>
        <p:nvPicPr>
          <p:cNvPr id="6" name="图片 5">
            <a:hlinkClick r:id="rId2"/>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637" y="6349425"/>
            <a:ext cx="1873178" cy="247259"/>
          </a:xfrm>
          <a:prstGeom prst="rect">
            <a:avLst/>
          </a:prstGeom>
        </p:spPr>
      </p:pic>
    </p:spTree>
    <p:extLst>
      <p:ext uri="{BB962C8B-B14F-4D97-AF65-F5344CB8AC3E}">
        <p14:creationId xmlns:p14="http://schemas.microsoft.com/office/powerpoint/2010/main" val="401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1D2F024-28C0-4261-A188-F6484BCAFD5F}"/>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F7CAD4F8-560D-4BBC-8930-8755D16EE8F9}"/>
              </a:ext>
            </a:extLst>
          </p:cNvPr>
          <p:cNvSpPr>
            <a:spLocks noGrp="1"/>
          </p:cNvSpPr>
          <p:nvPr>
            <p:ph type="body" sz="quarter" idx="15"/>
          </p:nvPr>
        </p:nvSpPr>
        <p:spPr>
          <a:xfrm>
            <a:off x="695402" y="57750"/>
            <a:ext cx="7928834" cy="1175706"/>
          </a:xfrm>
        </p:spPr>
        <p:txBody>
          <a:bodyPr/>
          <a:lstStyle/>
          <a:p>
            <a:r>
              <a:rPr lang="zh-CN" altLang="en-US" dirty="0"/>
              <a:t>大数据技术的不同层面及其功能</a:t>
            </a:r>
          </a:p>
          <a:p>
            <a:endParaRPr lang="zh-CN" altLang="en-US" dirty="0"/>
          </a:p>
        </p:txBody>
      </p:sp>
      <p:sp>
        <p:nvSpPr>
          <p:cNvPr id="4" name="文本占位符 3">
            <a:extLst>
              <a:ext uri="{FF2B5EF4-FFF2-40B4-BE49-F238E27FC236}">
                <a16:creationId xmlns:a16="http://schemas.microsoft.com/office/drawing/2014/main" id="{FEA08961-1638-4FD9-AD94-C4740A49B6AC}"/>
              </a:ext>
            </a:extLst>
          </p:cNvPr>
          <p:cNvSpPr>
            <a:spLocks noGrp="1"/>
          </p:cNvSpPr>
          <p:nvPr>
            <p:ph type="body" sz="quarter" idx="16"/>
          </p:nvPr>
        </p:nvSpPr>
        <p:spPr/>
        <p:txBody>
          <a:bodyPr/>
          <a:lstStyle/>
          <a:p>
            <a:endParaRPr lang="zh-CN" altLang="en-US" dirty="0"/>
          </a:p>
        </p:txBody>
      </p:sp>
      <p:graphicFrame>
        <p:nvGraphicFramePr>
          <p:cNvPr id="6" name="Group 71">
            <a:extLst>
              <a:ext uri="{FF2B5EF4-FFF2-40B4-BE49-F238E27FC236}">
                <a16:creationId xmlns:a16="http://schemas.microsoft.com/office/drawing/2014/main" id="{DCD7A23A-035C-455A-8458-9A5F21369AB3}"/>
              </a:ext>
            </a:extLst>
          </p:cNvPr>
          <p:cNvGraphicFramePr>
            <a:graphicFrameLocks noGrp="1"/>
          </p:cNvGraphicFramePr>
          <p:nvPr>
            <p:extLst>
              <p:ext uri="{D42A27DB-BD31-4B8C-83A1-F6EECF244321}">
                <p14:modId xmlns:p14="http://schemas.microsoft.com/office/powerpoint/2010/main" val="564237188"/>
              </p:ext>
            </p:extLst>
          </p:nvPr>
        </p:nvGraphicFramePr>
        <p:xfrm>
          <a:off x="1729248" y="1913237"/>
          <a:ext cx="9024552" cy="4297680"/>
        </p:xfrm>
        <a:graphic>
          <a:graphicData uri="http://schemas.openxmlformats.org/drawingml/2006/table">
            <a:tbl>
              <a:tblPr>
                <a:tableStyleId>{775DCB02-9BB8-47FD-8907-85C794F793BA}</a:tableStyleId>
              </a:tblPr>
              <a:tblGrid>
                <a:gridCol w="2069851">
                  <a:extLst>
                    <a:ext uri="{9D8B030D-6E8A-4147-A177-3AD203B41FA5}">
                      <a16:colId xmlns:a16="http://schemas.microsoft.com/office/drawing/2014/main" val="20000"/>
                    </a:ext>
                  </a:extLst>
                </a:gridCol>
                <a:gridCol w="6954701">
                  <a:extLst>
                    <a:ext uri="{9D8B030D-6E8A-4147-A177-3AD203B41FA5}">
                      <a16:colId xmlns:a16="http://schemas.microsoft.com/office/drawing/2014/main" val="20001"/>
                    </a:ext>
                  </a:extLst>
                </a:gridCol>
              </a:tblGrid>
              <a:tr h="244475">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u="none" strike="noStrike" cap="none" normalizeH="0" baseline="0">
                          <a:ln>
                            <a:noFill/>
                          </a:ln>
                          <a:solidFill>
                            <a:schemeClr val="tx1"/>
                          </a:solidFill>
                          <a:effectLst/>
                        </a:rPr>
                        <a:t>技术层面</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u="none" strike="noStrike" cap="none" normalizeH="0" baseline="0">
                          <a:ln>
                            <a:noFill/>
                          </a:ln>
                          <a:solidFill>
                            <a:schemeClr val="tx1"/>
                          </a:solidFill>
                          <a:effectLst/>
                        </a:rPr>
                        <a:t>功能</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tc>
                <a:extLst>
                  <a:ext uri="{0D108BD9-81ED-4DB2-BD59-A6C34878D82A}">
                    <a16:rowId xmlns:a16="http://schemas.microsoft.com/office/drawing/2014/main" val="10000"/>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u="none" strike="noStrike" cap="none" normalizeH="0" baseline="0" dirty="0">
                          <a:ln>
                            <a:noFill/>
                          </a:ln>
                          <a:solidFill>
                            <a:schemeClr val="tx1"/>
                          </a:solidFill>
                          <a:effectLst/>
                        </a:rPr>
                        <a:t>数据采集</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u="none" strike="noStrike" cap="none" normalizeH="0" baseline="0" dirty="0">
                          <a:ln>
                            <a:noFill/>
                          </a:ln>
                          <a:solidFill>
                            <a:schemeClr val="tx1"/>
                          </a:solidFill>
                          <a:effectLst/>
                        </a:rPr>
                        <a:t>利用</a:t>
                      </a:r>
                      <a:r>
                        <a:rPr kumimoji="0" lang="en-US" altLang="zh-CN" sz="1800" b="0" u="none" strike="noStrike" cap="none" normalizeH="0" baseline="0" dirty="0">
                          <a:ln>
                            <a:noFill/>
                          </a:ln>
                          <a:solidFill>
                            <a:schemeClr val="tx1"/>
                          </a:solidFill>
                          <a:effectLst/>
                        </a:rPr>
                        <a:t>ETL</a:t>
                      </a:r>
                      <a:r>
                        <a:rPr kumimoji="0" lang="zh-CN" altLang="en-US" sz="1800" b="0" u="none" strike="noStrike" cap="none" normalizeH="0" baseline="0" dirty="0">
                          <a:ln>
                            <a:noFill/>
                          </a:ln>
                          <a:solidFill>
                            <a:schemeClr val="tx1"/>
                          </a:solidFill>
                          <a:effectLst/>
                        </a:rPr>
                        <a:t>工具将分布的、异构数据源中的数据如关系数据、平面数据文件等，抽取到临时中间层后进行清洗、转换、集成，最后加载到数据仓库或数据集市中，成为联机分析处理、数据挖掘的基础；或者也可以把实时采集的数据作为流计算系统的输入，进行实时处理分析</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a:txBody>
                  <a:tcPr horzOverflow="overflow"/>
                </a:tc>
                <a:extLst>
                  <a:ext uri="{0D108BD9-81ED-4DB2-BD59-A6C34878D82A}">
                    <a16:rowId xmlns:a16="http://schemas.microsoft.com/office/drawing/2014/main" val="10001"/>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u="none" strike="noStrike" cap="none" normalizeH="0" baseline="0">
                          <a:ln>
                            <a:noFill/>
                          </a:ln>
                          <a:solidFill>
                            <a:schemeClr val="tx1"/>
                          </a:solidFill>
                          <a:effectLst/>
                        </a:rPr>
                        <a:t>数据存储和管理</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u="none" strike="noStrike" cap="none" normalizeH="0" baseline="0" dirty="0">
                          <a:ln>
                            <a:noFill/>
                          </a:ln>
                          <a:solidFill>
                            <a:schemeClr val="tx1"/>
                          </a:solidFill>
                          <a:effectLst/>
                        </a:rPr>
                        <a:t>利用分布式文件系统、数据仓库、关系数据库、</a:t>
                      </a:r>
                      <a:r>
                        <a:rPr kumimoji="0" lang="en-US" altLang="zh-CN" sz="1800" b="0" u="none" strike="noStrike" cap="none" normalizeH="0" baseline="0" dirty="0">
                          <a:ln>
                            <a:noFill/>
                          </a:ln>
                          <a:solidFill>
                            <a:schemeClr val="tx1"/>
                          </a:solidFill>
                          <a:effectLst/>
                        </a:rPr>
                        <a:t>NoSQL</a:t>
                      </a:r>
                      <a:r>
                        <a:rPr kumimoji="0" lang="zh-CN" altLang="en-US" sz="1800" b="0" u="none" strike="noStrike" cap="none" normalizeH="0" baseline="0" dirty="0">
                          <a:ln>
                            <a:noFill/>
                          </a:ln>
                          <a:solidFill>
                            <a:schemeClr val="tx1"/>
                          </a:solidFill>
                          <a:effectLst/>
                        </a:rPr>
                        <a:t>数据库、云数据库等，实现对结构化、半结构化和非结构化海量数据的存储和管理</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a:txBody>
                  <a:tcPr horzOverflow="overflow"/>
                </a:tc>
                <a:extLst>
                  <a:ext uri="{0D108BD9-81ED-4DB2-BD59-A6C34878D82A}">
                    <a16:rowId xmlns:a16="http://schemas.microsoft.com/office/drawing/2014/main" val="10002"/>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u="none" strike="noStrike" cap="none" normalizeH="0" baseline="0">
                          <a:ln>
                            <a:noFill/>
                          </a:ln>
                          <a:solidFill>
                            <a:schemeClr val="tx1"/>
                          </a:solidFill>
                          <a:effectLst/>
                        </a:rPr>
                        <a:t>数据处理与分析</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u="none" strike="noStrike" cap="none" normalizeH="0" baseline="0" dirty="0">
                          <a:ln>
                            <a:noFill/>
                          </a:ln>
                          <a:solidFill>
                            <a:schemeClr val="tx1"/>
                          </a:solidFill>
                          <a:effectLst/>
                        </a:rPr>
                        <a:t>利用分布式并行编程模型和计算框架，结合机器学习和数据挖掘算法，实现对海量数据的处理和分析；对分析结果进行可视化呈现，帮助人们更好地理解数据、分析数据</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a:txBody>
                  <a:tcPr horzOverflow="overflow"/>
                </a:tc>
                <a:extLst>
                  <a:ext uri="{0D108BD9-81ED-4DB2-BD59-A6C34878D82A}">
                    <a16:rowId xmlns:a16="http://schemas.microsoft.com/office/drawing/2014/main" val="10003"/>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u="none" strike="noStrike" cap="none" normalizeH="0" baseline="0">
                          <a:ln>
                            <a:noFill/>
                          </a:ln>
                          <a:solidFill>
                            <a:schemeClr val="tx1"/>
                          </a:solidFill>
                          <a:effectLst/>
                        </a:rPr>
                        <a:t>数据隐私和安全</a:t>
                      </a: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u="none" strike="noStrike" cap="none" normalizeH="0" baseline="0" dirty="0">
                          <a:ln>
                            <a:noFill/>
                          </a:ln>
                          <a:solidFill>
                            <a:schemeClr val="tx1"/>
                          </a:solidFill>
                          <a:effectLst/>
                        </a:rPr>
                        <a:t>在从大数据中挖掘潜在的巨大商业价值和学术价值的同时，构建隐私数据保护体系和数据安全体系，有效保护个人隐私和数据安全</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a:txBody>
                  <a:tcP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777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E16594-32EA-4534-AB73-9FFF83DF1FE7}"/>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9294CA94-871F-4A82-9D18-4DF1A5670546}"/>
              </a:ext>
            </a:extLst>
          </p:cNvPr>
          <p:cNvSpPr>
            <a:spLocks noGrp="1"/>
          </p:cNvSpPr>
          <p:nvPr>
            <p:ph type="body" sz="quarter" idx="15"/>
          </p:nvPr>
        </p:nvSpPr>
        <p:spPr/>
        <p:txBody>
          <a:bodyPr/>
          <a:lstStyle/>
          <a:p>
            <a:r>
              <a:rPr lang="zh-CN" altLang="en-US" dirty="0"/>
              <a:t>大数据的存储和管理</a:t>
            </a:r>
          </a:p>
        </p:txBody>
      </p:sp>
      <p:sp>
        <p:nvSpPr>
          <p:cNvPr id="4" name="文本占位符 3">
            <a:extLst>
              <a:ext uri="{FF2B5EF4-FFF2-40B4-BE49-F238E27FC236}">
                <a16:creationId xmlns:a16="http://schemas.microsoft.com/office/drawing/2014/main" id="{26469844-DFFB-4B08-B24C-B78EDFAD043A}"/>
              </a:ext>
            </a:extLst>
          </p:cNvPr>
          <p:cNvSpPr>
            <a:spLocks noGrp="1"/>
          </p:cNvSpPr>
          <p:nvPr>
            <p:ph type="body" sz="quarter" idx="16"/>
          </p:nvPr>
        </p:nvSpPr>
        <p:spPr/>
        <p:txBody>
          <a:bodyPr/>
          <a:lstStyle/>
          <a:p>
            <a:r>
              <a:rPr lang="zh-CN" altLang="en-US" dirty="0"/>
              <a:t>基于</a:t>
            </a:r>
            <a:r>
              <a:rPr lang="en-US" altLang="zh-CN" dirty="0"/>
              <a:t>PC</a:t>
            </a:r>
            <a:r>
              <a:rPr lang="zh-CN" altLang="en-US" dirty="0"/>
              <a:t>或普通服务器</a:t>
            </a:r>
            <a:r>
              <a:rPr lang="en-US" altLang="zh-CN" dirty="0"/>
              <a:t>? </a:t>
            </a:r>
            <a:r>
              <a:rPr lang="zh-CN" altLang="en-US" dirty="0"/>
              <a:t>无法存储大规模的数据</a:t>
            </a:r>
            <a:endParaRPr lang="en-US" altLang="zh-CN" dirty="0"/>
          </a:p>
          <a:p>
            <a:r>
              <a:rPr lang="zh-CN" altLang="en-US" dirty="0"/>
              <a:t>基于高端服务器、超级计算机</a:t>
            </a:r>
            <a:r>
              <a:rPr lang="en-US" altLang="zh-CN" dirty="0"/>
              <a:t>? </a:t>
            </a:r>
            <a:r>
              <a:rPr lang="zh-CN" altLang="en-US" dirty="0"/>
              <a:t>昂贵、性价比低</a:t>
            </a:r>
            <a:endParaRPr lang="en-US" altLang="zh-CN" dirty="0"/>
          </a:p>
          <a:p>
            <a:r>
              <a:rPr lang="zh-CN" altLang="en-US" dirty="0"/>
              <a:t>基于联网的多台服务器                                            </a:t>
            </a:r>
            <a:endParaRPr lang="en-US" altLang="zh-CN" dirty="0"/>
          </a:p>
          <a:p>
            <a:endParaRPr lang="en-US" altLang="zh-CN" dirty="0"/>
          </a:p>
          <a:p>
            <a:endParaRPr lang="zh-CN" altLang="en-US" dirty="0"/>
          </a:p>
        </p:txBody>
      </p:sp>
      <p:pic>
        <p:nvPicPr>
          <p:cNvPr id="6" name="Picture 1" descr="C:\Users\wangguiling\AppData\Local\Microsoft\Windows\Temporary Internet Files\Content.IE5\DDNPWKGK\Sign-Error-icon[1].png">
            <a:extLst>
              <a:ext uri="{FF2B5EF4-FFF2-40B4-BE49-F238E27FC236}">
                <a16:creationId xmlns:a16="http://schemas.microsoft.com/office/drawing/2014/main" id="{953F809F-DD1E-4F55-81A1-2EFC20B5E4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0052" y="1385317"/>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descr="C:\Users\wangguiling\AppData\Local\Microsoft\Windows\Temporary Internet Files\Content.IE5\DDNPWKGK\Sign-Error-icon[1].png">
            <a:extLst>
              <a:ext uri="{FF2B5EF4-FFF2-40B4-BE49-F238E27FC236}">
                <a16:creationId xmlns:a16="http://schemas.microsoft.com/office/drawing/2014/main" id="{0C46C12E-8886-47CE-80B8-1B918D7525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0052" y="1908873"/>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wangguiling\AppData\Local\Microsoft\Windows\Temporary Internet Files\Content.IE5\4Q4M719R\checkmark[1].png">
            <a:extLst>
              <a:ext uri="{FF2B5EF4-FFF2-40B4-BE49-F238E27FC236}">
                <a16:creationId xmlns:a16="http://schemas.microsoft.com/office/drawing/2014/main" id="{E8546C41-6E0D-4DCE-9C16-6B17D42EAA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052" y="2338804"/>
            <a:ext cx="646509" cy="5669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表格 12">
            <a:extLst>
              <a:ext uri="{FF2B5EF4-FFF2-40B4-BE49-F238E27FC236}">
                <a16:creationId xmlns:a16="http://schemas.microsoft.com/office/drawing/2014/main" id="{B4FC104C-18EB-4DC5-BFCD-7B7E96DA462E}"/>
              </a:ext>
            </a:extLst>
          </p:cNvPr>
          <p:cNvGraphicFramePr>
            <a:graphicFrameLocks noGrp="1"/>
          </p:cNvGraphicFramePr>
          <p:nvPr>
            <p:extLst>
              <p:ext uri="{D42A27DB-BD31-4B8C-83A1-F6EECF244321}">
                <p14:modId xmlns:p14="http://schemas.microsoft.com/office/powerpoint/2010/main" val="4060210185"/>
              </p:ext>
            </p:extLst>
          </p:nvPr>
        </p:nvGraphicFramePr>
        <p:xfrm>
          <a:off x="1764159" y="2953249"/>
          <a:ext cx="7920881" cy="3744423"/>
        </p:xfrm>
        <a:graphic>
          <a:graphicData uri="http://schemas.openxmlformats.org/drawingml/2006/table">
            <a:tbl>
              <a:tblPr firstRow="1" firstCol="1" bandRow="1" bandCol="1"/>
              <a:tblGrid>
                <a:gridCol w="1719232">
                  <a:extLst>
                    <a:ext uri="{9D8B030D-6E8A-4147-A177-3AD203B41FA5}">
                      <a16:colId xmlns:a16="http://schemas.microsoft.com/office/drawing/2014/main" val="20000"/>
                    </a:ext>
                  </a:extLst>
                </a:gridCol>
                <a:gridCol w="2066569">
                  <a:extLst>
                    <a:ext uri="{9D8B030D-6E8A-4147-A177-3AD203B41FA5}">
                      <a16:colId xmlns:a16="http://schemas.microsoft.com/office/drawing/2014/main" val="20001"/>
                    </a:ext>
                  </a:extLst>
                </a:gridCol>
                <a:gridCol w="2067540">
                  <a:extLst>
                    <a:ext uri="{9D8B030D-6E8A-4147-A177-3AD203B41FA5}">
                      <a16:colId xmlns:a16="http://schemas.microsoft.com/office/drawing/2014/main" val="20002"/>
                    </a:ext>
                  </a:extLst>
                </a:gridCol>
                <a:gridCol w="2067540">
                  <a:extLst>
                    <a:ext uri="{9D8B030D-6E8A-4147-A177-3AD203B41FA5}">
                      <a16:colId xmlns:a16="http://schemas.microsoft.com/office/drawing/2014/main" val="20003"/>
                    </a:ext>
                  </a:extLst>
                </a:gridCol>
              </a:tblGrid>
              <a:tr h="852957">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zh-CN" sz="1800" kern="100" dirty="0">
                          <a:effectLst/>
                        </a:rPr>
                        <a:t>计算机型号（标配）</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26DB0"/>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zh-CN" sz="1800" kern="100" dirty="0">
                          <a:effectLst/>
                        </a:rPr>
                        <a:t>浪潮天梭</a:t>
                      </a:r>
                      <a:r>
                        <a:rPr lang="en-US" sz="1800" kern="100" dirty="0">
                          <a:effectLst/>
                        </a:rPr>
                        <a:t>TS850</a:t>
                      </a:r>
                      <a:r>
                        <a:rPr lang="zh-CN" sz="1800" kern="100" dirty="0">
                          <a:effectLst/>
                        </a:rPr>
                        <a:t>服务器</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26DB0"/>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zh-CN" sz="1800" kern="100">
                          <a:effectLst/>
                        </a:rPr>
                        <a:t>联想</a:t>
                      </a:r>
                      <a:r>
                        <a:rPr lang="en-US" sz="1800" kern="100">
                          <a:effectLst/>
                        </a:rPr>
                        <a:t>T100 G11 S630</a:t>
                      </a:r>
                      <a:r>
                        <a:rPr lang="zh-CN" sz="1800" kern="100">
                          <a:effectLst/>
                        </a:rPr>
                        <a:t>服务器</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26DB0"/>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zh-CN" sz="1800" kern="100">
                          <a:effectLst/>
                        </a:rPr>
                        <a:t>联想启天</a:t>
                      </a:r>
                      <a:r>
                        <a:rPr lang="en-US" sz="1800" kern="100">
                          <a:effectLst/>
                        </a:rPr>
                        <a:t>B2100</a:t>
                      </a:r>
                      <a:r>
                        <a:rPr lang="zh-CN" sz="1800" kern="100">
                          <a:effectLst/>
                        </a:rPr>
                        <a:t>商用台式机</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26DB0"/>
                    </a:solidFill>
                  </a:tcPr>
                </a:tc>
                <a:extLst>
                  <a:ext uri="{0D108BD9-81ED-4DB2-BD59-A6C34878D82A}">
                    <a16:rowId xmlns:a16="http://schemas.microsoft.com/office/drawing/2014/main" val="10000"/>
                  </a:ext>
                </a:extLst>
              </a:tr>
              <a:tr h="321274">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zh-CN" sz="1800" kern="100">
                          <a:effectLst/>
                        </a:rPr>
                        <a:t>内存</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26DB0"/>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64GB</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2GB</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a:effectLst/>
                        </a:rPr>
                        <a:t>2GB</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40000"/>
                      </a:srgbClr>
                    </a:solidFill>
                  </a:tcPr>
                </a:tc>
                <a:extLst>
                  <a:ext uri="{0D108BD9-81ED-4DB2-BD59-A6C34878D82A}">
                    <a16:rowId xmlns:a16="http://schemas.microsoft.com/office/drawing/2014/main" val="10001"/>
                  </a:ext>
                </a:extLst>
              </a:tr>
              <a:tr h="321274">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en-US" sz="1800" kern="100">
                          <a:effectLst/>
                        </a:rPr>
                        <a:t>CPU</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a:effectLst/>
                        </a:rPr>
                        <a:t>8</a:t>
                      </a:r>
                      <a:r>
                        <a:rPr lang="zh-CN" sz="1800" kern="100">
                          <a:effectLst/>
                        </a:rPr>
                        <a:t>颗</a:t>
                      </a:r>
                      <a:r>
                        <a:rPr lang="en-US" sz="1800" kern="100">
                          <a:effectLst/>
                        </a:rPr>
                        <a:t>8</a:t>
                      </a:r>
                      <a:r>
                        <a:rPr lang="zh-CN" sz="1800" kern="100">
                          <a:effectLst/>
                        </a:rPr>
                        <a:t>核（共</a:t>
                      </a:r>
                      <a:r>
                        <a:rPr lang="en-US" sz="1800" kern="100">
                          <a:effectLst/>
                        </a:rPr>
                        <a:t>64</a:t>
                      </a:r>
                      <a:r>
                        <a:rPr lang="zh-CN" sz="1800" kern="100">
                          <a:effectLst/>
                        </a:rPr>
                        <a:t>核）</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1</a:t>
                      </a:r>
                      <a:r>
                        <a:rPr lang="zh-CN" sz="1800" kern="100" dirty="0">
                          <a:effectLst/>
                        </a:rPr>
                        <a:t>颗</a:t>
                      </a:r>
                      <a:r>
                        <a:rPr lang="en-US" sz="1800" kern="100" dirty="0">
                          <a:effectLst/>
                        </a:rPr>
                        <a:t>2</a:t>
                      </a:r>
                      <a:r>
                        <a:rPr lang="zh-CN" sz="1800" kern="100" dirty="0">
                          <a:effectLst/>
                        </a:rPr>
                        <a:t>核</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a:effectLst/>
                        </a:rPr>
                        <a:t>1</a:t>
                      </a:r>
                      <a:r>
                        <a:rPr lang="zh-CN" sz="1800" kern="100">
                          <a:effectLst/>
                        </a:rPr>
                        <a:t>颗</a:t>
                      </a:r>
                      <a:r>
                        <a:rPr lang="en-US" sz="1800" kern="100">
                          <a:effectLst/>
                        </a:rPr>
                        <a:t>2</a:t>
                      </a:r>
                      <a:r>
                        <a:rPr lang="zh-CN" sz="1800" kern="100">
                          <a:effectLst/>
                        </a:rPr>
                        <a:t>核</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40000"/>
                      </a:srgbClr>
                    </a:solidFill>
                  </a:tcPr>
                </a:tc>
                <a:extLst>
                  <a:ext uri="{0D108BD9-81ED-4DB2-BD59-A6C34878D82A}">
                    <a16:rowId xmlns:a16="http://schemas.microsoft.com/office/drawing/2014/main" val="10002"/>
                  </a:ext>
                </a:extLst>
              </a:tr>
              <a:tr h="321274">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zh-CN" sz="1800" kern="100">
                          <a:effectLst/>
                        </a:rPr>
                        <a:t>硬盘</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a:effectLst/>
                        </a:rPr>
                        <a:t>730GB</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500GB</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500GB</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40000"/>
                      </a:srgbClr>
                    </a:solidFill>
                  </a:tcPr>
                </a:tc>
                <a:extLst>
                  <a:ext uri="{0D108BD9-81ED-4DB2-BD59-A6C34878D82A}">
                    <a16:rowId xmlns:a16="http://schemas.microsoft.com/office/drawing/2014/main" val="10003"/>
                  </a:ext>
                </a:extLst>
              </a:tr>
              <a:tr h="321274">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zh-CN" sz="1800" kern="100">
                          <a:effectLst/>
                        </a:rPr>
                        <a:t>价格</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a:effectLst/>
                        </a:rPr>
                        <a:t>63.5</a:t>
                      </a:r>
                      <a:r>
                        <a:rPr lang="zh-CN" sz="1800" kern="100">
                          <a:effectLst/>
                        </a:rPr>
                        <a:t>万元</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a:effectLst/>
                        </a:rPr>
                        <a:t>6888</a:t>
                      </a:r>
                      <a:r>
                        <a:rPr lang="zh-CN" sz="1800" kern="100">
                          <a:effectLst/>
                        </a:rPr>
                        <a:t>元</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2400</a:t>
                      </a:r>
                      <a:r>
                        <a:rPr lang="zh-CN" sz="1800" kern="100" dirty="0">
                          <a:effectLst/>
                        </a:rPr>
                        <a:t>元</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26DB0">
                        <a:tint val="40000"/>
                      </a:srgbClr>
                    </a:solidFill>
                  </a:tcPr>
                </a:tc>
                <a:extLst>
                  <a:ext uri="{0D108BD9-81ED-4DB2-BD59-A6C34878D82A}">
                    <a16:rowId xmlns:a16="http://schemas.microsoft.com/office/drawing/2014/main" val="10004"/>
                  </a:ext>
                </a:extLst>
              </a:tr>
              <a:tr h="321274">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zh-CN" sz="1800" kern="100" dirty="0">
                          <a:effectLst/>
                        </a:rPr>
                        <a:t>多台综合能力</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×1</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×32</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×32</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extLst>
                  <a:ext uri="{0D108BD9-81ED-4DB2-BD59-A6C34878D82A}">
                    <a16:rowId xmlns:a16="http://schemas.microsoft.com/office/drawing/2014/main" val="10005"/>
                  </a:ext>
                </a:extLst>
              </a:tr>
              <a:tr h="321274">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zh-CN" sz="1800" kern="100">
                          <a:effectLst/>
                        </a:rPr>
                        <a:t>内存</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64GB</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64GB</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64GB</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extLst>
                  <a:ext uri="{0D108BD9-81ED-4DB2-BD59-A6C34878D82A}">
                    <a16:rowId xmlns:a16="http://schemas.microsoft.com/office/drawing/2014/main" val="10006"/>
                  </a:ext>
                </a:extLst>
              </a:tr>
              <a:tr h="321274">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en-US" sz="1800" kern="100">
                          <a:effectLst/>
                        </a:rPr>
                        <a:t>CPU</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a:effectLst/>
                        </a:rPr>
                        <a:t>64</a:t>
                      </a:r>
                      <a:r>
                        <a:rPr lang="zh-CN" sz="1800" kern="100">
                          <a:effectLst/>
                        </a:rPr>
                        <a:t>核</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64</a:t>
                      </a:r>
                      <a:r>
                        <a:rPr lang="zh-CN" sz="1800" kern="100" dirty="0">
                          <a:effectLst/>
                        </a:rPr>
                        <a:t>核</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64</a:t>
                      </a:r>
                      <a:r>
                        <a:rPr lang="zh-CN" sz="1800" kern="100" dirty="0">
                          <a:effectLst/>
                        </a:rPr>
                        <a:t>核</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extLst>
                  <a:ext uri="{0D108BD9-81ED-4DB2-BD59-A6C34878D82A}">
                    <a16:rowId xmlns:a16="http://schemas.microsoft.com/office/drawing/2014/main" val="10007"/>
                  </a:ext>
                </a:extLst>
              </a:tr>
              <a:tr h="321274">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zh-CN" sz="1800" kern="100">
                          <a:effectLst/>
                        </a:rPr>
                        <a:t>硬盘</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a:effectLst/>
                        </a:rPr>
                        <a:t>730GB</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16TB</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16TB</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extLst>
                  <a:ext uri="{0D108BD9-81ED-4DB2-BD59-A6C34878D82A}">
                    <a16:rowId xmlns:a16="http://schemas.microsoft.com/office/drawing/2014/main" val="10008"/>
                  </a:ext>
                </a:extLst>
              </a:tr>
              <a:tr h="321274">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lnSpc>
                          <a:spcPts val="1400"/>
                        </a:lnSpc>
                        <a:spcAft>
                          <a:spcPts val="0"/>
                        </a:spcAft>
                      </a:pPr>
                      <a:r>
                        <a:rPr lang="zh-CN" sz="1800" kern="100">
                          <a:effectLst/>
                        </a:rPr>
                        <a:t>价格</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a:effectLst/>
                        </a:rPr>
                        <a:t>63.5</a:t>
                      </a:r>
                      <a:r>
                        <a:rPr lang="zh-CN" sz="1800" kern="100">
                          <a:effectLst/>
                        </a:rPr>
                        <a:t>万元</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a:effectLst/>
                        </a:rPr>
                        <a:t>22</a:t>
                      </a:r>
                      <a:r>
                        <a:rPr lang="zh-CN" sz="1800" kern="100">
                          <a:effectLst/>
                        </a:rPr>
                        <a:t>万元</a:t>
                      </a:r>
                      <a:endParaRPr lang="zh-CN" sz="1800" kern="10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lnSpc>
                          <a:spcPts val="1400"/>
                        </a:lnSpc>
                        <a:spcAft>
                          <a:spcPts val="0"/>
                        </a:spcAft>
                      </a:pPr>
                      <a:r>
                        <a:rPr lang="en-US" sz="1800" kern="100" dirty="0">
                          <a:effectLst/>
                        </a:rPr>
                        <a:t>7.6</a:t>
                      </a:r>
                      <a:r>
                        <a:rPr lang="zh-CN" sz="1800" kern="100" dirty="0">
                          <a:effectLst/>
                        </a:rPr>
                        <a:t>万元</a:t>
                      </a:r>
                      <a:endParaRPr lang="zh-CN" sz="1800" kern="100" dirty="0">
                        <a:effectLst/>
                        <a:latin typeface="Times New Roman"/>
                        <a:ea typeface="宋体"/>
                        <a:cs typeface="宋体"/>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1282E">
                        <a:lumMod val="60000"/>
                        <a:lumOff val="40000"/>
                      </a:srgb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5320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B88718-A509-4DD2-9597-F09848636FD7}"/>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2CDD2CDE-26E3-4303-B4AD-718E7EB0E3AB}"/>
              </a:ext>
            </a:extLst>
          </p:cNvPr>
          <p:cNvSpPr>
            <a:spLocks noGrp="1"/>
          </p:cNvSpPr>
          <p:nvPr>
            <p:ph type="body" sz="quarter" idx="15"/>
          </p:nvPr>
        </p:nvSpPr>
        <p:spPr/>
        <p:txBody>
          <a:bodyPr/>
          <a:lstStyle/>
          <a:p>
            <a:endParaRPr lang="zh-CN" altLang="en-US"/>
          </a:p>
        </p:txBody>
      </p:sp>
      <p:sp>
        <p:nvSpPr>
          <p:cNvPr id="4" name="文本占位符 3">
            <a:extLst>
              <a:ext uri="{FF2B5EF4-FFF2-40B4-BE49-F238E27FC236}">
                <a16:creationId xmlns:a16="http://schemas.microsoft.com/office/drawing/2014/main" id="{E7FD6371-6664-4EEC-AD75-77857D66E84E}"/>
              </a:ext>
            </a:extLst>
          </p:cNvPr>
          <p:cNvSpPr>
            <a:spLocks noGrp="1"/>
          </p:cNvSpPr>
          <p:nvPr>
            <p:ph type="body" sz="quarter" idx="16"/>
          </p:nvPr>
        </p:nvSpPr>
        <p:spPr/>
        <p:txBody>
          <a:bodyPr/>
          <a:lstStyle/>
          <a:p>
            <a:endParaRPr lang="zh-CN" altLang="en-US" dirty="0"/>
          </a:p>
        </p:txBody>
      </p:sp>
      <p:sp>
        <p:nvSpPr>
          <p:cNvPr id="5" name="AutoShape 3">
            <a:extLst>
              <a:ext uri="{FF2B5EF4-FFF2-40B4-BE49-F238E27FC236}">
                <a16:creationId xmlns:a16="http://schemas.microsoft.com/office/drawing/2014/main" id="{6A25F71D-835B-4B61-924E-3AFA76143689}"/>
              </a:ext>
            </a:extLst>
          </p:cNvPr>
          <p:cNvSpPr>
            <a:spLocks noChangeArrowheads="1"/>
          </p:cNvSpPr>
          <p:nvPr/>
        </p:nvSpPr>
        <p:spPr bwMode="gray">
          <a:xfrm>
            <a:off x="4766611" y="3522663"/>
            <a:ext cx="2587625" cy="2497137"/>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solidFill>
                <a:srgbClr val="000000"/>
              </a:solidFill>
              <a:latin typeface="Arial" charset="0"/>
              <a:ea typeface="+mn-ea"/>
            </a:endParaRPr>
          </a:p>
        </p:txBody>
      </p:sp>
      <p:sp>
        <p:nvSpPr>
          <p:cNvPr id="6" name="AutoShape 4">
            <a:extLst>
              <a:ext uri="{FF2B5EF4-FFF2-40B4-BE49-F238E27FC236}">
                <a16:creationId xmlns:a16="http://schemas.microsoft.com/office/drawing/2014/main" id="{DB2BC3E2-E020-4C72-8955-3B9CF6EE88C8}"/>
              </a:ext>
            </a:extLst>
          </p:cNvPr>
          <p:cNvSpPr>
            <a:spLocks noChangeArrowheads="1"/>
          </p:cNvSpPr>
          <p:nvPr/>
        </p:nvSpPr>
        <p:spPr bwMode="gray">
          <a:xfrm>
            <a:off x="7530448" y="3522663"/>
            <a:ext cx="2587625" cy="2497137"/>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solidFill>
                <a:srgbClr val="000000"/>
              </a:solidFill>
              <a:latin typeface="Arial" charset="0"/>
              <a:ea typeface="+mn-ea"/>
            </a:endParaRPr>
          </a:p>
        </p:txBody>
      </p:sp>
      <p:grpSp>
        <p:nvGrpSpPr>
          <p:cNvPr id="7" name="Group 5">
            <a:extLst>
              <a:ext uri="{FF2B5EF4-FFF2-40B4-BE49-F238E27FC236}">
                <a16:creationId xmlns:a16="http://schemas.microsoft.com/office/drawing/2014/main" id="{AD77F5B1-9365-431B-A577-E40D24475D81}"/>
              </a:ext>
            </a:extLst>
          </p:cNvPr>
          <p:cNvGrpSpPr>
            <a:grpSpLocks/>
          </p:cNvGrpSpPr>
          <p:nvPr/>
        </p:nvGrpSpPr>
        <p:grpSpPr bwMode="auto">
          <a:xfrm>
            <a:off x="7670148" y="3271838"/>
            <a:ext cx="2355850" cy="523875"/>
            <a:chOff x="3964" y="2071"/>
            <a:chExt cx="1484" cy="330"/>
          </a:xfrm>
        </p:grpSpPr>
        <p:sp>
          <p:nvSpPr>
            <p:cNvPr id="8" name="AutoShape 6">
              <a:extLst>
                <a:ext uri="{FF2B5EF4-FFF2-40B4-BE49-F238E27FC236}">
                  <a16:creationId xmlns:a16="http://schemas.microsoft.com/office/drawing/2014/main" id="{A9A5E728-3136-4DB7-840F-D044504D521D}"/>
                </a:ext>
              </a:extLst>
            </p:cNvPr>
            <p:cNvSpPr>
              <a:spLocks noChangeArrowheads="1"/>
            </p:cNvSpPr>
            <p:nvPr/>
          </p:nvSpPr>
          <p:spPr bwMode="ltGray">
            <a:xfrm>
              <a:off x="3964" y="2071"/>
              <a:ext cx="1484" cy="330"/>
            </a:xfrm>
            <a:prstGeom prst="roundRect">
              <a:avLst>
                <a:gd name="adj" fmla="val 16667"/>
              </a:avLst>
            </a:prstGeom>
            <a:solidFill>
              <a:srgbClr val="FFC319"/>
            </a:solidFill>
            <a:ln w="38100" algn="ctr">
              <a:solidFill>
                <a:srgbClr val="FFFFFF">
                  <a:alpha val="70000"/>
                </a:srgbClr>
              </a:solidFill>
              <a:round/>
              <a:headEnd/>
              <a:tailEnd/>
            </a:ln>
            <a:effectLst/>
          </p:spPr>
          <p:txBody>
            <a:bodyPr wrap="none" anchor="ctr"/>
            <a:lstStyle/>
            <a:p>
              <a:pPr>
                <a:defRPr/>
              </a:pPr>
              <a:endParaRPr lang="zh-CN" altLang="en-US">
                <a:solidFill>
                  <a:srgbClr val="000000"/>
                </a:solidFill>
                <a:latin typeface="Arial" charset="0"/>
                <a:ea typeface="+mn-ea"/>
              </a:endParaRPr>
            </a:p>
          </p:txBody>
        </p:sp>
        <p:sp>
          <p:nvSpPr>
            <p:cNvPr id="9" name="AutoShape 7">
              <a:extLst>
                <a:ext uri="{FF2B5EF4-FFF2-40B4-BE49-F238E27FC236}">
                  <a16:creationId xmlns:a16="http://schemas.microsoft.com/office/drawing/2014/main" id="{445D68CF-DA1E-45C7-B6A1-74BD368C0937}"/>
                </a:ext>
              </a:extLst>
            </p:cNvPr>
            <p:cNvSpPr>
              <a:spLocks noChangeArrowheads="1"/>
            </p:cNvSpPr>
            <p:nvPr/>
          </p:nvSpPr>
          <p:spPr bwMode="ltGray">
            <a:xfrm>
              <a:off x="3987" y="2091"/>
              <a:ext cx="1432" cy="134"/>
            </a:xfrm>
            <a:prstGeom prst="roundRect">
              <a:avLst>
                <a:gd name="adj" fmla="val 28356"/>
              </a:avLst>
            </a:prstGeom>
            <a:gradFill rotWithShape="1">
              <a:gsLst>
                <a:gs pos="0">
                  <a:srgbClr val="FFFFFF">
                    <a:alpha val="70000"/>
                  </a:srgbClr>
                </a:gs>
                <a:gs pos="100000">
                  <a:srgbClr val="FFC319">
                    <a:alpha val="70000"/>
                  </a:srgbClr>
                </a:gs>
              </a:gsLst>
              <a:lin ang="5400000" scaled="1"/>
            </a:gradFill>
            <a:ln w="9525" algn="ctr">
              <a:noFill/>
              <a:round/>
              <a:headEnd/>
              <a:tailEnd/>
            </a:ln>
            <a:effectLst/>
          </p:spPr>
          <p:txBody>
            <a:bodyPr wrap="none" anchor="ctr"/>
            <a:lstStyle/>
            <a:p>
              <a:pPr>
                <a:defRPr/>
              </a:pPr>
              <a:endParaRPr lang="zh-CN" altLang="en-US">
                <a:solidFill>
                  <a:srgbClr val="000000"/>
                </a:solidFill>
                <a:latin typeface="Arial" charset="0"/>
                <a:ea typeface="+mn-ea"/>
              </a:endParaRPr>
            </a:p>
          </p:txBody>
        </p:sp>
      </p:grpSp>
      <p:sp>
        <p:nvSpPr>
          <p:cNvPr id="10" name="Rectangle 8">
            <a:extLst>
              <a:ext uri="{FF2B5EF4-FFF2-40B4-BE49-F238E27FC236}">
                <a16:creationId xmlns:a16="http://schemas.microsoft.com/office/drawing/2014/main" id="{9839AC30-CACD-41A7-BC44-D24A06812FA0}"/>
              </a:ext>
            </a:extLst>
          </p:cNvPr>
          <p:cNvSpPr>
            <a:spLocks noChangeArrowheads="1"/>
          </p:cNvSpPr>
          <p:nvPr/>
        </p:nvSpPr>
        <p:spPr bwMode="black">
          <a:xfrm>
            <a:off x="7851658" y="3322638"/>
            <a:ext cx="1991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dirty="0">
                <a:solidFill>
                  <a:srgbClr val="FFFFFF"/>
                </a:solidFill>
                <a:cs typeface="Arial" pitchFamily="34" charset="0"/>
              </a:rPr>
              <a:t>分布式文件系统</a:t>
            </a:r>
            <a:endParaRPr lang="en-US" altLang="zh-CN" sz="2000" b="1" dirty="0">
              <a:solidFill>
                <a:srgbClr val="FFFFFF"/>
              </a:solidFill>
              <a:cs typeface="Arial" pitchFamily="34" charset="0"/>
            </a:endParaRPr>
          </a:p>
        </p:txBody>
      </p:sp>
      <p:grpSp>
        <p:nvGrpSpPr>
          <p:cNvPr id="11" name="Group 9">
            <a:extLst>
              <a:ext uri="{FF2B5EF4-FFF2-40B4-BE49-F238E27FC236}">
                <a16:creationId xmlns:a16="http://schemas.microsoft.com/office/drawing/2014/main" id="{08F9F23B-59EA-4F8E-B6DD-5EC77AA4318C}"/>
              </a:ext>
            </a:extLst>
          </p:cNvPr>
          <p:cNvGrpSpPr>
            <a:grpSpLocks/>
          </p:cNvGrpSpPr>
          <p:nvPr/>
        </p:nvGrpSpPr>
        <p:grpSpPr bwMode="auto">
          <a:xfrm>
            <a:off x="4877736" y="3271838"/>
            <a:ext cx="2355850" cy="523875"/>
            <a:chOff x="2140" y="2071"/>
            <a:chExt cx="1484" cy="330"/>
          </a:xfrm>
        </p:grpSpPr>
        <p:sp>
          <p:nvSpPr>
            <p:cNvPr id="12" name="AutoShape 10">
              <a:extLst>
                <a:ext uri="{FF2B5EF4-FFF2-40B4-BE49-F238E27FC236}">
                  <a16:creationId xmlns:a16="http://schemas.microsoft.com/office/drawing/2014/main" id="{C5BC9BBC-3CFF-416C-873E-D80A4BF0333B}"/>
                </a:ext>
              </a:extLst>
            </p:cNvPr>
            <p:cNvSpPr>
              <a:spLocks noChangeArrowheads="1"/>
            </p:cNvSpPr>
            <p:nvPr/>
          </p:nvSpPr>
          <p:spPr bwMode="ltGray">
            <a:xfrm>
              <a:off x="2140" y="2071"/>
              <a:ext cx="1484" cy="330"/>
            </a:xfrm>
            <a:prstGeom prst="roundRect">
              <a:avLst>
                <a:gd name="adj" fmla="val 16667"/>
              </a:avLst>
            </a:prstGeom>
            <a:solidFill>
              <a:srgbClr val="5CB1FE"/>
            </a:solidFill>
            <a:ln w="38100" algn="ctr">
              <a:solidFill>
                <a:srgbClr val="FFFFFF">
                  <a:alpha val="70000"/>
                </a:srgbClr>
              </a:solidFill>
              <a:round/>
              <a:headEnd/>
              <a:tailEnd/>
            </a:ln>
            <a:effectLst/>
          </p:spPr>
          <p:txBody>
            <a:bodyPr wrap="none" anchor="ctr"/>
            <a:lstStyle/>
            <a:p>
              <a:pPr>
                <a:defRPr/>
              </a:pPr>
              <a:endParaRPr lang="zh-CN" altLang="en-US">
                <a:solidFill>
                  <a:srgbClr val="000000"/>
                </a:solidFill>
                <a:latin typeface="Arial" charset="0"/>
                <a:ea typeface="+mn-ea"/>
              </a:endParaRPr>
            </a:p>
          </p:txBody>
        </p:sp>
        <p:sp>
          <p:nvSpPr>
            <p:cNvPr id="13" name="AutoShape 11">
              <a:extLst>
                <a:ext uri="{FF2B5EF4-FFF2-40B4-BE49-F238E27FC236}">
                  <a16:creationId xmlns:a16="http://schemas.microsoft.com/office/drawing/2014/main" id="{D088FB1C-2CF3-4B6A-AF80-D53725F5E4CC}"/>
                </a:ext>
              </a:extLst>
            </p:cNvPr>
            <p:cNvSpPr>
              <a:spLocks noChangeArrowheads="1"/>
            </p:cNvSpPr>
            <p:nvPr/>
          </p:nvSpPr>
          <p:spPr bwMode="ltGray">
            <a:xfrm>
              <a:off x="2163" y="2091"/>
              <a:ext cx="1432" cy="134"/>
            </a:xfrm>
            <a:prstGeom prst="roundRect">
              <a:avLst>
                <a:gd name="adj" fmla="val 28356"/>
              </a:avLst>
            </a:prstGeom>
            <a:gradFill rotWithShape="1">
              <a:gsLst>
                <a:gs pos="0">
                  <a:srgbClr val="FFFFFF">
                    <a:alpha val="70000"/>
                  </a:srgbClr>
                </a:gs>
                <a:gs pos="100000">
                  <a:srgbClr val="5CB1FE">
                    <a:alpha val="70000"/>
                  </a:srgbClr>
                </a:gs>
              </a:gsLst>
              <a:lin ang="5400000" scaled="1"/>
            </a:gradFill>
            <a:ln w="9525" algn="ctr">
              <a:noFill/>
              <a:round/>
              <a:headEnd/>
              <a:tailEnd/>
            </a:ln>
            <a:effectLst/>
          </p:spPr>
          <p:txBody>
            <a:bodyPr wrap="none" anchor="ctr"/>
            <a:lstStyle/>
            <a:p>
              <a:pPr>
                <a:defRPr/>
              </a:pPr>
              <a:endParaRPr lang="zh-CN" altLang="en-US">
                <a:solidFill>
                  <a:srgbClr val="000000"/>
                </a:solidFill>
                <a:latin typeface="Arial" charset="0"/>
                <a:ea typeface="+mn-ea"/>
              </a:endParaRPr>
            </a:p>
          </p:txBody>
        </p:sp>
      </p:grpSp>
      <p:sp>
        <p:nvSpPr>
          <p:cNvPr id="14" name="Rectangle 12">
            <a:extLst>
              <a:ext uri="{FF2B5EF4-FFF2-40B4-BE49-F238E27FC236}">
                <a16:creationId xmlns:a16="http://schemas.microsoft.com/office/drawing/2014/main" id="{17D1614D-6F4B-4FFF-8C1C-2FD1B8FEA542}"/>
              </a:ext>
            </a:extLst>
          </p:cNvPr>
          <p:cNvSpPr>
            <a:spLocks noChangeArrowheads="1"/>
          </p:cNvSpPr>
          <p:nvPr/>
        </p:nvSpPr>
        <p:spPr bwMode="black">
          <a:xfrm>
            <a:off x="5052892" y="3322638"/>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dirty="0">
                <a:solidFill>
                  <a:srgbClr val="FFFFFF"/>
                </a:solidFill>
                <a:cs typeface="Arial" pitchFamily="34" charset="0"/>
              </a:rPr>
              <a:t>分布式文件系统</a:t>
            </a:r>
            <a:endParaRPr lang="en-US" altLang="zh-CN" sz="2000" b="1" dirty="0">
              <a:solidFill>
                <a:srgbClr val="FFFFFF"/>
              </a:solidFill>
              <a:cs typeface="Arial" pitchFamily="34" charset="0"/>
            </a:endParaRPr>
          </a:p>
        </p:txBody>
      </p:sp>
      <p:sp>
        <p:nvSpPr>
          <p:cNvPr id="15" name="AutoShape 13">
            <a:extLst>
              <a:ext uri="{FF2B5EF4-FFF2-40B4-BE49-F238E27FC236}">
                <a16:creationId xmlns:a16="http://schemas.microsoft.com/office/drawing/2014/main" id="{55D00D3F-AE39-4A05-956C-E34ACB3736DD}"/>
              </a:ext>
            </a:extLst>
          </p:cNvPr>
          <p:cNvSpPr>
            <a:spLocks noChangeArrowheads="1"/>
          </p:cNvSpPr>
          <p:nvPr/>
        </p:nvSpPr>
        <p:spPr bwMode="gray">
          <a:xfrm>
            <a:off x="2004361" y="3522663"/>
            <a:ext cx="2587625" cy="2497137"/>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solidFill>
                <a:srgbClr val="000000"/>
              </a:solidFill>
              <a:latin typeface="Arial" charset="0"/>
              <a:ea typeface="+mn-ea"/>
            </a:endParaRPr>
          </a:p>
        </p:txBody>
      </p:sp>
      <p:sp>
        <p:nvSpPr>
          <p:cNvPr id="16" name="AutoShape 14">
            <a:extLst>
              <a:ext uri="{FF2B5EF4-FFF2-40B4-BE49-F238E27FC236}">
                <a16:creationId xmlns:a16="http://schemas.microsoft.com/office/drawing/2014/main" id="{540DA776-A771-4C23-9916-806C45554796}"/>
              </a:ext>
            </a:extLst>
          </p:cNvPr>
          <p:cNvSpPr>
            <a:spLocks noChangeArrowheads="1"/>
          </p:cNvSpPr>
          <p:nvPr/>
        </p:nvSpPr>
        <p:spPr bwMode="ltGray">
          <a:xfrm>
            <a:off x="2102786" y="3271838"/>
            <a:ext cx="2355850" cy="523875"/>
          </a:xfrm>
          <a:prstGeom prst="roundRect">
            <a:avLst>
              <a:gd name="adj" fmla="val 16667"/>
            </a:avLst>
          </a:prstGeom>
          <a:solidFill>
            <a:srgbClr val="A8D02A"/>
          </a:solidFill>
          <a:ln w="38100" algn="ctr">
            <a:solidFill>
              <a:srgbClr val="FFFFFF">
                <a:alpha val="70000"/>
              </a:srgbClr>
            </a:solidFill>
            <a:round/>
            <a:headEnd/>
            <a:tailEnd/>
          </a:ln>
          <a:effectLst/>
        </p:spPr>
        <p:txBody>
          <a:bodyPr wrap="none" anchor="ctr"/>
          <a:lstStyle/>
          <a:p>
            <a:pPr>
              <a:defRPr/>
            </a:pPr>
            <a:endParaRPr lang="zh-CN" altLang="en-US">
              <a:solidFill>
                <a:srgbClr val="000000"/>
              </a:solidFill>
              <a:latin typeface="Arial" charset="0"/>
              <a:ea typeface="+mn-ea"/>
            </a:endParaRPr>
          </a:p>
        </p:txBody>
      </p:sp>
      <p:sp>
        <p:nvSpPr>
          <p:cNvPr id="17" name="AutoShape 15">
            <a:extLst>
              <a:ext uri="{FF2B5EF4-FFF2-40B4-BE49-F238E27FC236}">
                <a16:creationId xmlns:a16="http://schemas.microsoft.com/office/drawing/2014/main" id="{173FA717-3545-44C0-BA42-8F1F969EEC5E}"/>
              </a:ext>
            </a:extLst>
          </p:cNvPr>
          <p:cNvSpPr>
            <a:spLocks noChangeArrowheads="1"/>
          </p:cNvSpPr>
          <p:nvPr/>
        </p:nvSpPr>
        <p:spPr bwMode="ltGray">
          <a:xfrm>
            <a:off x="2139298" y="3303588"/>
            <a:ext cx="2273300" cy="125412"/>
          </a:xfrm>
          <a:prstGeom prst="roundRect">
            <a:avLst>
              <a:gd name="adj" fmla="val 28356"/>
            </a:avLst>
          </a:prstGeom>
          <a:gradFill rotWithShape="1">
            <a:gsLst>
              <a:gs pos="0">
                <a:srgbClr val="FFFFFF">
                  <a:alpha val="70000"/>
                </a:srgbClr>
              </a:gs>
              <a:gs pos="100000">
                <a:srgbClr val="A8D02A">
                  <a:alpha val="70000"/>
                </a:srgbClr>
              </a:gs>
            </a:gsLst>
            <a:lin ang="5400000" scaled="1"/>
          </a:gradFill>
          <a:ln w="9525" algn="ctr">
            <a:noFill/>
            <a:round/>
            <a:headEnd/>
            <a:tailEnd/>
          </a:ln>
          <a:effectLst/>
        </p:spPr>
        <p:txBody>
          <a:bodyPr wrap="none" anchor="ctr"/>
          <a:lstStyle/>
          <a:p>
            <a:pPr>
              <a:defRPr/>
            </a:pPr>
            <a:endParaRPr lang="zh-CN" altLang="en-US">
              <a:solidFill>
                <a:srgbClr val="000000"/>
              </a:solidFill>
              <a:latin typeface="Arial" charset="0"/>
              <a:ea typeface="+mn-ea"/>
            </a:endParaRPr>
          </a:p>
        </p:txBody>
      </p:sp>
      <p:sp>
        <p:nvSpPr>
          <p:cNvPr id="18" name="Rectangle 16">
            <a:extLst>
              <a:ext uri="{FF2B5EF4-FFF2-40B4-BE49-F238E27FC236}">
                <a16:creationId xmlns:a16="http://schemas.microsoft.com/office/drawing/2014/main" id="{ED011A4E-646C-47D4-9A3C-4948748AAC54}"/>
              </a:ext>
            </a:extLst>
          </p:cNvPr>
          <p:cNvSpPr>
            <a:spLocks noChangeArrowheads="1"/>
          </p:cNvSpPr>
          <p:nvPr/>
        </p:nvSpPr>
        <p:spPr bwMode="black">
          <a:xfrm>
            <a:off x="2665066" y="3322638"/>
            <a:ext cx="12170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dirty="0">
                <a:solidFill>
                  <a:srgbClr val="FFFFFF"/>
                </a:solidFill>
                <a:cs typeface="Arial" pitchFamily="34" charset="0"/>
              </a:rPr>
              <a:t>文件系统</a:t>
            </a:r>
            <a:endParaRPr lang="en-US" altLang="zh-CN" sz="2000" b="1" dirty="0">
              <a:solidFill>
                <a:srgbClr val="FFFFFF"/>
              </a:solidFill>
              <a:cs typeface="Arial" pitchFamily="34" charset="0"/>
            </a:endParaRPr>
          </a:p>
        </p:txBody>
      </p:sp>
      <p:sp>
        <p:nvSpPr>
          <p:cNvPr id="19" name="矩形 18">
            <a:extLst>
              <a:ext uri="{FF2B5EF4-FFF2-40B4-BE49-F238E27FC236}">
                <a16:creationId xmlns:a16="http://schemas.microsoft.com/office/drawing/2014/main" id="{6BB58333-E014-4B37-9134-29CC16C19179}"/>
              </a:ext>
            </a:extLst>
          </p:cNvPr>
          <p:cNvSpPr/>
          <p:nvPr/>
        </p:nvSpPr>
        <p:spPr>
          <a:xfrm>
            <a:off x="2180667" y="1700808"/>
            <a:ext cx="2431716" cy="1384995"/>
          </a:xfrm>
          <a:prstGeom prst="rect">
            <a:avLst/>
          </a:prstGeom>
        </p:spPr>
        <p:txBody>
          <a:bodyPr wrap="square">
            <a:spAutoFit/>
          </a:bodyPr>
          <a:lstStyle/>
          <a:p>
            <a:pPr algn="ctr"/>
            <a:r>
              <a:rPr lang="en-US" altLang="zh-CN" sz="2800" b="1" dirty="0">
                <a:solidFill>
                  <a:srgbClr val="000000"/>
                </a:solidFill>
              </a:rPr>
              <a:t>PC</a:t>
            </a:r>
            <a:r>
              <a:rPr lang="zh-CN" altLang="en-US" sz="2800" b="1" dirty="0">
                <a:solidFill>
                  <a:srgbClr val="000000"/>
                </a:solidFill>
              </a:rPr>
              <a:t>、普通服务器、高端服务器</a:t>
            </a:r>
            <a:endParaRPr lang="zh-CN" altLang="en-US" dirty="0"/>
          </a:p>
        </p:txBody>
      </p:sp>
      <p:sp>
        <p:nvSpPr>
          <p:cNvPr id="20" name="矩形 19">
            <a:extLst>
              <a:ext uri="{FF2B5EF4-FFF2-40B4-BE49-F238E27FC236}">
                <a16:creationId xmlns:a16="http://schemas.microsoft.com/office/drawing/2014/main" id="{7DE021EB-7C78-48E3-BF97-18AC20374B72}"/>
              </a:ext>
            </a:extLst>
          </p:cNvPr>
          <p:cNvSpPr/>
          <p:nvPr/>
        </p:nvSpPr>
        <p:spPr>
          <a:xfrm>
            <a:off x="2090879" y="3933056"/>
            <a:ext cx="2414588" cy="2031325"/>
          </a:xfrm>
          <a:prstGeom prst="rect">
            <a:avLst/>
          </a:prstGeom>
        </p:spPr>
        <p:txBody>
          <a:bodyPr wrap="square">
            <a:spAutoFit/>
          </a:bodyPr>
          <a:lstStyle/>
          <a:p>
            <a:r>
              <a:rPr lang="zh-CN" altLang="en-US" b="1" dirty="0">
                <a:solidFill>
                  <a:srgbClr val="000000"/>
                </a:solidFill>
                <a:cs typeface="Arial" pitchFamily="34" charset="0"/>
              </a:rPr>
              <a:t>操作系统中负责管理和存储文件的软件称为文件管理系统，简称文件系统</a:t>
            </a:r>
            <a:endParaRPr lang="en-US" altLang="zh-CN" b="1" dirty="0">
              <a:solidFill>
                <a:srgbClr val="000000"/>
              </a:solidFill>
              <a:cs typeface="Arial" pitchFamily="34" charset="0"/>
            </a:endParaRPr>
          </a:p>
          <a:p>
            <a:endParaRPr lang="en-US" altLang="zh-CN" b="1" dirty="0">
              <a:solidFill>
                <a:srgbClr val="000000"/>
              </a:solidFill>
              <a:cs typeface="Arial" pitchFamily="34" charset="0"/>
            </a:endParaRPr>
          </a:p>
          <a:p>
            <a:r>
              <a:rPr lang="zh-CN" altLang="en-US" b="1" dirty="0">
                <a:solidFill>
                  <a:srgbClr val="000000"/>
                </a:solidFill>
                <a:cs typeface="Arial" pitchFamily="34" charset="0"/>
              </a:rPr>
              <a:t>如：</a:t>
            </a:r>
            <a:r>
              <a:rPr lang="en-US" altLang="zh-CN" b="1" dirty="0">
                <a:solidFill>
                  <a:srgbClr val="000000"/>
                </a:solidFill>
                <a:cs typeface="Arial" pitchFamily="34" charset="0"/>
              </a:rPr>
              <a:t>FAT32</a:t>
            </a:r>
            <a:r>
              <a:rPr lang="zh-CN" altLang="en-US" b="1" dirty="0">
                <a:solidFill>
                  <a:srgbClr val="000000"/>
                </a:solidFill>
                <a:cs typeface="Arial" pitchFamily="34" charset="0"/>
              </a:rPr>
              <a:t>、</a:t>
            </a:r>
            <a:r>
              <a:rPr lang="en-US" altLang="zh-CN" b="1" dirty="0">
                <a:solidFill>
                  <a:srgbClr val="000000"/>
                </a:solidFill>
                <a:cs typeface="Arial" pitchFamily="34" charset="0"/>
              </a:rPr>
              <a:t>NTFS</a:t>
            </a:r>
            <a:r>
              <a:rPr lang="zh-CN" altLang="en-US" b="1" dirty="0">
                <a:solidFill>
                  <a:srgbClr val="000000"/>
                </a:solidFill>
                <a:cs typeface="Arial" pitchFamily="34" charset="0"/>
              </a:rPr>
              <a:t>、</a:t>
            </a:r>
            <a:r>
              <a:rPr lang="en-US" altLang="zh-CN" b="1" dirty="0">
                <a:solidFill>
                  <a:srgbClr val="000000"/>
                </a:solidFill>
                <a:cs typeface="Arial" pitchFamily="34" charset="0"/>
              </a:rPr>
              <a:t>EXT</a:t>
            </a:r>
            <a:endParaRPr lang="zh-CN" altLang="en-US" dirty="0"/>
          </a:p>
        </p:txBody>
      </p:sp>
      <p:sp>
        <p:nvSpPr>
          <p:cNvPr id="21" name="矩形 20">
            <a:extLst>
              <a:ext uri="{FF2B5EF4-FFF2-40B4-BE49-F238E27FC236}">
                <a16:creationId xmlns:a16="http://schemas.microsoft.com/office/drawing/2014/main" id="{74AFE7B0-3656-4DCE-B171-A4BF2A8F68AA}"/>
              </a:ext>
            </a:extLst>
          </p:cNvPr>
          <p:cNvSpPr/>
          <p:nvPr/>
        </p:nvSpPr>
        <p:spPr>
          <a:xfrm>
            <a:off x="5597120" y="2131695"/>
            <a:ext cx="906017" cy="523220"/>
          </a:xfrm>
          <a:prstGeom prst="rect">
            <a:avLst/>
          </a:prstGeom>
        </p:spPr>
        <p:txBody>
          <a:bodyPr wrap="none">
            <a:spAutoFit/>
          </a:bodyPr>
          <a:lstStyle/>
          <a:p>
            <a:r>
              <a:rPr lang="zh-CN" altLang="en-US" sz="2800" b="1" dirty="0">
                <a:solidFill>
                  <a:srgbClr val="000000"/>
                </a:solidFill>
              </a:rPr>
              <a:t>集群</a:t>
            </a:r>
            <a:endParaRPr lang="zh-CN" altLang="en-US" dirty="0"/>
          </a:p>
        </p:txBody>
      </p:sp>
      <p:sp>
        <p:nvSpPr>
          <p:cNvPr id="22" name="矩形 21">
            <a:extLst>
              <a:ext uri="{FF2B5EF4-FFF2-40B4-BE49-F238E27FC236}">
                <a16:creationId xmlns:a16="http://schemas.microsoft.com/office/drawing/2014/main" id="{F30B9012-0EBD-4ECC-8344-59870628C17A}"/>
              </a:ext>
            </a:extLst>
          </p:cNvPr>
          <p:cNvSpPr/>
          <p:nvPr/>
        </p:nvSpPr>
        <p:spPr>
          <a:xfrm>
            <a:off x="8212369" y="2107630"/>
            <a:ext cx="1261884" cy="523220"/>
          </a:xfrm>
          <a:prstGeom prst="rect">
            <a:avLst/>
          </a:prstGeom>
        </p:spPr>
        <p:txBody>
          <a:bodyPr wrap="none">
            <a:spAutoFit/>
          </a:bodyPr>
          <a:lstStyle/>
          <a:p>
            <a:r>
              <a:rPr lang="zh-CN" altLang="en-US" sz="2800" b="1" dirty="0"/>
              <a:t>云计算</a:t>
            </a:r>
          </a:p>
        </p:txBody>
      </p:sp>
      <p:sp>
        <p:nvSpPr>
          <p:cNvPr id="23" name="矩形 22">
            <a:extLst>
              <a:ext uri="{FF2B5EF4-FFF2-40B4-BE49-F238E27FC236}">
                <a16:creationId xmlns:a16="http://schemas.microsoft.com/office/drawing/2014/main" id="{95C89E05-A4EC-4B5A-AE06-1D57B210B962}"/>
              </a:ext>
            </a:extLst>
          </p:cNvPr>
          <p:cNvSpPr/>
          <p:nvPr/>
        </p:nvSpPr>
        <p:spPr>
          <a:xfrm>
            <a:off x="4930124" y="3956367"/>
            <a:ext cx="2286000" cy="2031325"/>
          </a:xfrm>
          <a:prstGeom prst="rect">
            <a:avLst/>
          </a:prstGeom>
        </p:spPr>
        <p:txBody>
          <a:bodyPr wrap="square">
            <a:spAutoFit/>
          </a:bodyPr>
          <a:lstStyle/>
          <a:p>
            <a:r>
              <a:rPr lang="zh-CN" altLang="en-US" b="1" dirty="0"/>
              <a:t>允许文件通过网络在多台主机上分享的文件系统，可让多机器上的多用户分享文件和存储空间</a:t>
            </a:r>
            <a:endParaRPr lang="en-US" altLang="zh-CN" b="1" dirty="0"/>
          </a:p>
          <a:p>
            <a:endParaRPr lang="en-US" altLang="zh-CN" b="1" dirty="0"/>
          </a:p>
          <a:p>
            <a:r>
              <a:rPr lang="zh-CN" altLang="en-US" b="1" dirty="0"/>
              <a:t>如：</a:t>
            </a:r>
            <a:r>
              <a:rPr lang="en-US" altLang="zh-CN" b="1" dirty="0"/>
              <a:t>NFS</a:t>
            </a:r>
            <a:r>
              <a:rPr lang="zh-CN" altLang="en-US" b="1" dirty="0"/>
              <a:t>、</a:t>
            </a:r>
            <a:r>
              <a:rPr lang="en-US" altLang="zh-CN" b="1" dirty="0"/>
              <a:t>AFS</a:t>
            </a:r>
            <a:endParaRPr lang="zh-CN" altLang="en-US" b="1" dirty="0"/>
          </a:p>
        </p:txBody>
      </p:sp>
      <p:sp>
        <p:nvSpPr>
          <p:cNvPr id="24" name="矩形 23">
            <a:extLst>
              <a:ext uri="{FF2B5EF4-FFF2-40B4-BE49-F238E27FC236}">
                <a16:creationId xmlns:a16="http://schemas.microsoft.com/office/drawing/2014/main" id="{1F320E0A-B9D4-48DF-86C9-C81F57CD28B2}"/>
              </a:ext>
            </a:extLst>
          </p:cNvPr>
          <p:cNvSpPr/>
          <p:nvPr/>
        </p:nvSpPr>
        <p:spPr>
          <a:xfrm>
            <a:off x="7832073" y="3933056"/>
            <a:ext cx="2147888" cy="2031325"/>
          </a:xfrm>
          <a:prstGeom prst="rect">
            <a:avLst/>
          </a:prstGeom>
        </p:spPr>
        <p:txBody>
          <a:bodyPr wrap="square">
            <a:spAutoFit/>
          </a:bodyPr>
          <a:lstStyle/>
          <a:p>
            <a:r>
              <a:rPr lang="zh-CN" altLang="zh-CN" b="1" dirty="0"/>
              <a:t>一种分布式文件系统，实现了存储空间的弹性伸缩，提高了文件存取的性能和数据规模</a:t>
            </a:r>
            <a:endParaRPr lang="en-US" altLang="zh-CN" b="1" dirty="0"/>
          </a:p>
          <a:p>
            <a:endParaRPr lang="en-US" altLang="zh-CN" b="1" dirty="0"/>
          </a:p>
          <a:p>
            <a:r>
              <a:rPr lang="zh-CN" altLang="en-US" b="1" dirty="0"/>
              <a:t>如：</a:t>
            </a:r>
            <a:r>
              <a:rPr lang="en-US" altLang="zh-CN" b="1" dirty="0"/>
              <a:t>GFS</a:t>
            </a:r>
            <a:r>
              <a:rPr lang="zh-CN" altLang="en-US" b="1" dirty="0"/>
              <a:t>、</a:t>
            </a:r>
            <a:r>
              <a:rPr lang="en-US" altLang="zh-CN" b="1" dirty="0"/>
              <a:t>HTFS</a:t>
            </a:r>
            <a:endParaRPr lang="zh-CN" altLang="en-US" b="1" dirty="0"/>
          </a:p>
        </p:txBody>
      </p:sp>
    </p:spTree>
    <p:extLst>
      <p:ext uri="{BB962C8B-B14F-4D97-AF65-F5344CB8AC3E}">
        <p14:creationId xmlns:p14="http://schemas.microsoft.com/office/powerpoint/2010/main" val="167612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671D28-391A-4873-BA70-0223F5544F9E}"/>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13F5C4C8-41A0-4C36-823A-B803F41F30B8}"/>
              </a:ext>
            </a:extLst>
          </p:cNvPr>
          <p:cNvSpPr>
            <a:spLocks noGrp="1"/>
          </p:cNvSpPr>
          <p:nvPr>
            <p:ph type="body" sz="quarter" idx="15"/>
          </p:nvPr>
        </p:nvSpPr>
        <p:spPr/>
        <p:txBody>
          <a:bodyPr/>
          <a:lstStyle/>
          <a:p>
            <a:r>
              <a:rPr lang="en-US" altLang="zh-CN" dirty="0"/>
              <a:t>HDFS</a:t>
            </a:r>
            <a:r>
              <a:rPr lang="zh-CN" altLang="en-US" dirty="0"/>
              <a:t>在</a:t>
            </a:r>
            <a:r>
              <a:rPr lang="en-US" altLang="zh-CN" dirty="0"/>
              <a:t>Yahoo!</a:t>
            </a:r>
            <a:r>
              <a:rPr lang="zh-CN" altLang="en-US" dirty="0"/>
              <a:t>的部署实例</a:t>
            </a:r>
          </a:p>
        </p:txBody>
      </p:sp>
      <p:sp>
        <p:nvSpPr>
          <p:cNvPr id="4" name="文本占位符 3">
            <a:extLst>
              <a:ext uri="{FF2B5EF4-FFF2-40B4-BE49-F238E27FC236}">
                <a16:creationId xmlns:a16="http://schemas.microsoft.com/office/drawing/2014/main" id="{C41889F5-D8B6-4062-A4B7-EE38346C42ED}"/>
              </a:ext>
            </a:extLst>
          </p:cNvPr>
          <p:cNvSpPr>
            <a:spLocks noGrp="1"/>
          </p:cNvSpPr>
          <p:nvPr>
            <p:ph type="body" sz="quarter" idx="16"/>
          </p:nvPr>
        </p:nvSpPr>
        <p:spPr/>
        <p:txBody>
          <a:bodyPr/>
          <a:lstStyle/>
          <a:p>
            <a:r>
              <a:rPr lang="zh-CN" altLang="en-US" b="0" dirty="0"/>
              <a:t>一个拥有</a:t>
            </a:r>
            <a:r>
              <a:rPr lang="en-US" altLang="zh-CN" b="0" dirty="0"/>
              <a:t>4000</a:t>
            </a:r>
            <a:r>
              <a:rPr lang="zh-CN" altLang="en-US" b="0" dirty="0"/>
              <a:t>节点的集群有</a:t>
            </a:r>
            <a:r>
              <a:rPr lang="en-US" altLang="zh-CN" b="0" dirty="0"/>
              <a:t>11 PB</a:t>
            </a:r>
            <a:r>
              <a:rPr lang="zh-CN" altLang="en-US" b="0" dirty="0"/>
              <a:t>的存储能力，如果数据块采用三次冗余复制的策略，则集群可以为应用程序提供多达</a:t>
            </a:r>
            <a:r>
              <a:rPr lang="en-US" altLang="zh-CN" b="0" dirty="0">
                <a:solidFill>
                  <a:srgbClr val="FF0000"/>
                </a:solidFill>
              </a:rPr>
              <a:t>3.7 PB</a:t>
            </a:r>
            <a:r>
              <a:rPr lang="zh-CN" altLang="en-US" b="0" dirty="0">
                <a:solidFill>
                  <a:srgbClr val="FF0000"/>
                </a:solidFill>
              </a:rPr>
              <a:t>的分布式数据存储空间</a:t>
            </a:r>
            <a:r>
              <a:rPr lang="zh-CN" altLang="en-US" b="0" dirty="0"/>
              <a:t>。 </a:t>
            </a:r>
            <a:endParaRPr lang="en-US" altLang="zh-CN" b="0" dirty="0"/>
          </a:p>
          <a:p>
            <a:endParaRPr lang="zh-CN" altLang="en-US" dirty="0"/>
          </a:p>
        </p:txBody>
      </p:sp>
      <p:pic>
        <p:nvPicPr>
          <p:cNvPr id="5" name="Picture 2" descr="C:\Documents and Settings\拍拍虫\桌面\google云计算\2008721142749281.jpg">
            <a:extLst>
              <a:ext uri="{FF2B5EF4-FFF2-40B4-BE49-F238E27FC236}">
                <a16:creationId xmlns:a16="http://schemas.microsoft.com/office/drawing/2014/main" id="{B1399C6A-642D-4149-A740-D5224BC4395C}"/>
              </a:ext>
            </a:extLst>
          </p:cNvPr>
          <p:cNvPicPr>
            <a:picLocks noChangeAspect="1" noChangeArrowheads="1"/>
          </p:cNvPicPr>
          <p:nvPr/>
        </p:nvPicPr>
        <p:blipFill>
          <a:blip r:embed="rId2" cstate="print"/>
          <a:srcRect/>
          <a:stretch>
            <a:fillRect/>
          </a:stretch>
        </p:blipFill>
        <p:spPr bwMode="auto">
          <a:xfrm>
            <a:off x="7064835" y="3084724"/>
            <a:ext cx="4431765" cy="3539257"/>
          </a:xfrm>
          <a:prstGeom prst="round2DiagRect">
            <a:avLst>
              <a:gd name="adj1" fmla="val 8993"/>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文本框 8">
            <a:extLst>
              <a:ext uri="{FF2B5EF4-FFF2-40B4-BE49-F238E27FC236}">
                <a16:creationId xmlns:a16="http://schemas.microsoft.com/office/drawing/2014/main" id="{D90BE6C1-1E46-4B21-9502-AB61FE510E8A}"/>
              </a:ext>
            </a:extLst>
          </p:cNvPr>
          <p:cNvSpPr txBox="1"/>
          <p:nvPr/>
        </p:nvSpPr>
        <p:spPr>
          <a:xfrm>
            <a:off x="278966" y="2675008"/>
            <a:ext cx="6606575" cy="3859518"/>
          </a:xfrm>
          <a:prstGeom prst="rect">
            <a:avLst/>
          </a:prstGeom>
          <a:noFill/>
        </p:spPr>
        <p:txBody>
          <a:bodyPr wrap="square">
            <a:spAutoFit/>
          </a:bodyPr>
          <a:lstStyle/>
          <a:p>
            <a:pPr marL="457189" marR="0" lvl="0" indent="-457189" algn="l" defTabSz="914400" rtl="0" eaLnBrk="0" fontAlgn="base" latinLnBrk="0" hangingPunct="0">
              <a:lnSpc>
                <a:spcPct val="100000"/>
              </a:lnSpc>
              <a:spcBef>
                <a:spcPct val="20000"/>
              </a:spcBef>
              <a:spcAft>
                <a:spcPct val="0"/>
              </a:spcAft>
              <a:buClr>
                <a:srgbClr val="1A7BAE">
                  <a:lumMod val="75000"/>
                </a:srgbClr>
              </a:buClr>
              <a:buSzTx/>
              <a:buFont typeface="Wingdings" panose="05000000000000000000" pitchFamily="2" charset="2"/>
              <a:buChar char="p"/>
              <a:tabLst/>
              <a:defRPr/>
            </a:pPr>
            <a:r>
              <a:rPr kumimoji="0" lang="en-US" altLang="zh-CN" sz="2400" b="0" i="0" u="none" strike="noStrike" kern="0" cap="none" spc="0" normalizeH="0" baseline="0" noProof="0" dirty="0">
                <a:ln>
                  <a:noFill/>
                </a:ln>
                <a:solidFill>
                  <a:sysClr val="windowText" lastClr="000000"/>
                </a:solidFill>
                <a:effectLst/>
                <a:uLnTx/>
                <a:uFillTx/>
                <a:latin typeface="微软雅黑"/>
                <a:ea typeface="微软雅黑"/>
                <a:cs typeface="+mn-cs"/>
              </a:rPr>
              <a:t>HDFS</a:t>
            </a:r>
            <a:r>
              <a:rPr kumimoji="0" lang="zh-CN" altLang="en-US" sz="2400" b="0" i="0" u="none" strike="noStrike" kern="0" cap="none" spc="0" normalizeH="0" baseline="0" noProof="0" dirty="0">
                <a:ln>
                  <a:noFill/>
                </a:ln>
                <a:solidFill>
                  <a:sysClr val="windowText" lastClr="000000"/>
                </a:solidFill>
                <a:effectLst/>
                <a:uLnTx/>
                <a:uFillTx/>
                <a:latin typeface="微软雅黑"/>
                <a:ea typeface="微软雅黑"/>
                <a:cs typeface="+mn-cs"/>
              </a:rPr>
              <a:t>投入使用的几年以来，作为集群节点使用的主机也随着技术的发展而不断更新换代。新的集群节点主机会配置更强大的处理器，更大的磁盘存储空间和物理内存。</a:t>
            </a:r>
            <a:endParaRPr kumimoji="0" lang="en-US" altLang="zh-CN" sz="2400" b="0" i="0" u="none" strike="noStrike" kern="0" cap="none" spc="0" normalizeH="0" baseline="0" noProof="0" dirty="0">
              <a:ln>
                <a:noFill/>
              </a:ln>
              <a:solidFill>
                <a:sysClr val="windowText" lastClr="000000"/>
              </a:solidFill>
              <a:effectLst/>
              <a:uLnTx/>
              <a:uFillTx/>
              <a:latin typeface="微软雅黑"/>
              <a:ea typeface="微软雅黑"/>
              <a:cs typeface="+mn-cs"/>
            </a:endParaRPr>
          </a:p>
          <a:p>
            <a:pPr marL="457189" marR="0" lvl="0" indent="-457189" algn="l" defTabSz="914400" rtl="0" eaLnBrk="0" fontAlgn="base" latinLnBrk="0" hangingPunct="0">
              <a:lnSpc>
                <a:spcPct val="100000"/>
              </a:lnSpc>
              <a:spcBef>
                <a:spcPct val="20000"/>
              </a:spcBef>
              <a:spcAft>
                <a:spcPct val="0"/>
              </a:spcAft>
              <a:buClr>
                <a:srgbClr val="1A7BAE">
                  <a:lumMod val="75000"/>
                </a:srgbClr>
              </a:buClr>
              <a:buSzTx/>
              <a:buFont typeface="Wingdings" panose="05000000000000000000" pitchFamily="2" charset="2"/>
              <a:buChar char="p"/>
              <a:tabLst/>
              <a:defRPr/>
            </a:pPr>
            <a:r>
              <a:rPr kumimoji="0" lang="zh-CN" altLang="en-US" sz="2400" b="0" i="0" u="none" strike="noStrike" kern="0" cap="none" spc="0" normalizeH="0" baseline="0" noProof="0" dirty="0">
                <a:ln>
                  <a:noFill/>
                </a:ln>
                <a:solidFill>
                  <a:sysClr val="windowText" lastClr="000000"/>
                </a:solidFill>
                <a:effectLst/>
                <a:uLnTx/>
                <a:uFillTx/>
                <a:latin typeface="微软雅黑"/>
                <a:ea typeface="微软雅黑"/>
                <a:cs typeface="+mn-cs"/>
              </a:rPr>
              <a:t>以这个</a:t>
            </a:r>
            <a:r>
              <a:rPr kumimoji="0" lang="zh-CN" altLang="en-US" sz="2400" b="0" i="0" u="none" strike="noStrike" kern="0" cap="none" spc="0" normalizeH="0" baseline="0" noProof="0" dirty="0">
                <a:ln>
                  <a:noFill/>
                </a:ln>
                <a:solidFill>
                  <a:srgbClr val="FF0000"/>
                </a:solidFill>
                <a:effectLst/>
                <a:uLnTx/>
                <a:uFillTx/>
                <a:latin typeface="微软雅黑"/>
                <a:ea typeface="微软雅黑"/>
                <a:cs typeface="+mn-cs"/>
              </a:rPr>
              <a:t>大型的集群（</a:t>
            </a:r>
            <a:r>
              <a:rPr kumimoji="0" lang="en-US" altLang="zh-CN" sz="2400" b="0" i="0" u="none" strike="noStrike" kern="0" cap="none" spc="0" normalizeH="0" baseline="0" noProof="0" dirty="0">
                <a:ln>
                  <a:noFill/>
                </a:ln>
                <a:solidFill>
                  <a:srgbClr val="FF0000"/>
                </a:solidFill>
                <a:effectLst/>
                <a:uLnTx/>
                <a:uFillTx/>
                <a:latin typeface="微软雅黑"/>
                <a:ea typeface="微软雅黑"/>
                <a:cs typeface="+mn-cs"/>
              </a:rPr>
              <a:t>4000</a:t>
            </a:r>
            <a:r>
              <a:rPr kumimoji="0" lang="zh-CN" altLang="en-US" sz="2400" b="0" i="0" u="none" strike="noStrike" kern="0" cap="none" spc="0" normalizeH="0" baseline="0" noProof="0" dirty="0">
                <a:ln>
                  <a:noFill/>
                </a:ln>
                <a:solidFill>
                  <a:srgbClr val="FF0000"/>
                </a:solidFill>
                <a:effectLst/>
                <a:uLnTx/>
                <a:uFillTx/>
                <a:latin typeface="微软雅黑"/>
                <a:ea typeface="微软雅黑"/>
                <a:cs typeface="+mn-cs"/>
              </a:rPr>
              <a:t>节点）</a:t>
            </a:r>
            <a:r>
              <a:rPr kumimoji="0" lang="zh-CN" altLang="en-US" sz="2400" b="0" i="0" u="none" strike="noStrike" kern="0" cap="none" spc="0" normalizeH="0" baseline="0" noProof="0" dirty="0">
                <a:ln>
                  <a:noFill/>
                </a:ln>
                <a:solidFill>
                  <a:sysClr val="windowText" lastClr="000000"/>
                </a:solidFill>
                <a:effectLst/>
                <a:uLnTx/>
                <a:uFillTx/>
                <a:latin typeface="微软雅黑"/>
                <a:ea typeface="微软雅黑"/>
                <a:cs typeface="+mn-cs"/>
              </a:rPr>
              <a:t>为例，集群中有大约</a:t>
            </a:r>
            <a:r>
              <a:rPr kumimoji="0" lang="en-US" altLang="zh-CN" sz="2400" b="0" i="0" u="none" strike="noStrike" kern="0" cap="none" spc="0" normalizeH="0" baseline="0" noProof="0" dirty="0">
                <a:ln>
                  <a:noFill/>
                </a:ln>
                <a:solidFill>
                  <a:sysClr val="windowText" lastClr="000000"/>
                </a:solidFill>
                <a:effectLst/>
                <a:uLnTx/>
                <a:uFillTx/>
                <a:latin typeface="微软雅黑"/>
                <a:ea typeface="微软雅黑"/>
                <a:cs typeface="+mn-cs"/>
              </a:rPr>
              <a:t>6500000</a:t>
            </a:r>
            <a:r>
              <a:rPr kumimoji="0" lang="zh-CN" altLang="en-US" sz="2400" b="0" i="0" u="none" strike="noStrike" kern="0" cap="none" spc="0" normalizeH="0" baseline="0" noProof="0" dirty="0">
                <a:ln>
                  <a:noFill/>
                </a:ln>
                <a:solidFill>
                  <a:sysClr val="windowText" lastClr="000000"/>
                </a:solidFill>
                <a:effectLst/>
                <a:uLnTx/>
                <a:uFillTx/>
                <a:latin typeface="微软雅黑"/>
                <a:ea typeface="微软雅黑"/>
                <a:cs typeface="+mn-cs"/>
              </a:rPr>
              <a:t>个文件和</a:t>
            </a:r>
            <a:r>
              <a:rPr kumimoji="0" lang="en-US" altLang="zh-CN" sz="2400" b="0" i="0" u="none" strike="noStrike" kern="0" cap="none" spc="0" normalizeH="0" baseline="0" noProof="0" dirty="0">
                <a:ln>
                  <a:noFill/>
                </a:ln>
                <a:solidFill>
                  <a:sysClr val="windowText" lastClr="000000"/>
                </a:solidFill>
                <a:effectLst/>
                <a:uLnTx/>
                <a:uFillTx/>
                <a:latin typeface="微软雅黑"/>
                <a:ea typeface="微软雅黑"/>
                <a:cs typeface="+mn-cs"/>
              </a:rPr>
              <a:t>8000000</a:t>
            </a:r>
            <a:r>
              <a:rPr kumimoji="0" lang="zh-CN" altLang="en-US" sz="2400" b="0" i="0" u="none" strike="noStrike" kern="0" cap="none" spc="0" normalizeH="0" baseline="0" noProof="0" dirty="0">
                <a:ln>
                  <a:noFill/>
                </a:ln>
                <a:solidFill>
                  <a:sysClr val="windowText" lastClr="000000"/>
                </a:solidFill>
                <a:effectLst/>
                <a:uLnTx/>
                <a:uFillTx/>
                <a:latin typeface="微软雅黑"/>
                <a:ea typeface="微软雅黑"/>
                <a:cs typeface="+mn-cs"/>
              </a:rPr>
              <a:t>个数据块。</a:t>
            </a:r>
            <a:r>
              <a:rPr kumimoji="0" lang="zh-CN" altLang="en-US" sz="2400" b="0" i="0" u="none" strike="noStrike" kern="0" cap="none" spc="0" normalizeH="0" baseline="0" noProof="0" dirty="0">
                <a:ln>
                  <a:noFill/>
                </a:ln>
                <a:solidFill>
                  <a:srgbClr val="FF0000"/>
                </a:solidFill>
                <a:effectLst/>
                <a:uLnTx/>
                <a:uFillTx/>
                <a:latin typeface="微软雅黑"/>
                <a:ea typeface="微软雅黑"/>
                <a:cs typeface="+mn-cs"/>
              </a:rPr>
              <a:t>每个数据块通常都有</a:t>
            </a:r>
            <a:r>
              <a:rPr kumimoji="0" lang="en-US" altLang="zh-CN" sz="2400" b="0" i="0" u="none" strike="noStrike" kern="0" cap="none" spc="0" normalizeH="0" baseline="0" noProof="0" dirty="0">
                <a:ln>
                  <a:noFill/>
                </a:ln>
                <a:solidFill>
                  <a:srgbClr val="FF0000"/>
                </a:solidFill>
                <a:effectLst/>
                <a:uLnTx/>
                <a:uFillTx/>
                <a:latin typeface="微软雅黑"/>
                <a:ea typeface="微软雅黑"/>
                <a:cs typeface="+mn-cs"/>
              </a:rPr>
              <a:t>3</a:t>
            </a:r>
            <a:r>
              <a:rPr kumimoji="0" lang="zh-CN" altLang="en-US" sz="2400" b="0" i="0" u="none" strike="noStrike" kern="0" cap="none" spc="0" normalizeH="0" baseline="0" noProof="0" dirty="0">
                <a:ln>
                  <a:noFill/>
                </a:ln>
                <a:solidFill>
                  <a:srgbClr val="FF0000"/>
                </a:solidFill>
                <a:effectLst/>
                <a:uLnTx/>
                <a:uFillTx/>
                <a:latin typeface="微软雅黑"/>
                <a:ea typeface="微软雅黑"/>
                <a:cs typeface="+mn-cs"/>
              </a:rPr>
              <a:t>个拷贝副本</a:t>
            </a:r>
            <a:r>
              <a:rPr kumimoji="0" lang="zh-CN" altLang="en-US" sz="2400" b="0" i="0" u="none" strike="noStrike" kern="0" cap="none" spc="0" normalizeH="0" baseline="0" noProof="0" dirty="0">
                <a:ln>
                  <a:noFill/>
                </a:ln>
                <a:solidFill>
                  <a:sysClr val="windowText" lastClr="000000"/>
                </a:solidFill>
                <a:effectLst/>
                <a:uLnTx/>
                <a:uFillTx/>
                <a:latin typeface="微软雅黑"/>
                <a:ea typeface="微软雅黑"/>
                <a:cs typeface="+mn-cs"/>
              </a:rPr>
              <a:t>，每个数据节点会负责处理</a:t>
            </a:r>
            <a:r>
              <a:rPr kumimoji="0" lang="en-US" altLang="zh-CN" sz="2400" b="0" i="0" u="none" strike="noStrike" kern="0" cap="none" spc="0" normalizeH="0" baseline="0" noProof="0" dirty="0">
                <a:ln>
                  <a:noFill/>
                </a:ln>
                <a:solidFill>
                  <a:sysClr val="windowText" lastClr="000000"/>
                </a:solidFill>
                <a:effectLst/>
                <a:uLnTx/>
                <a:uFillTx/>
                <a:latin typeface="微软雅黑"/>
                <a:ea typeface="微软雅黑"/>
                <a:cs typeface="+mn-cs"/>
              </a:rPr>
              <a:t>60000</a:t>
            </a:r>
            <a:r>
              <a:rPr kumimoji="0" lang="zh-CN" altLang="en-US" sz="2400" b="0" i="0" u="none" strike="noStrike" kern="0" cap="none" spc="0" normalizeH="0" baseline="0" noProof="0" dirty="0">
                <a:ln>
                  <a:noFill/>
                </a:ln>
                <a:solidFill>
                  <a:sysClr val="windowText" lastClr="000000"/>
                </a:solidFill>
                <a:effectLst/>
                <a:uLnTx/>
                <a:uFillTx/>
                <a:latin typeface="微软雅黑"/>
                <a:ea typeface="微软雅黑"/>
                <a:cs typeface="+mn-cs"/>
              </a:rPr>
              <a:t>个数据节点的备份。</a:t>
            </a:r>
            <a:r>
              <a:rPr kumimoji="0" lang="zh-CN" altLang="en-US" sz="2400" b="0" i="0" u="none" strike="noStrike" kern="0" cap="none" spc="0" normalizeH="0" baseline="0" noProof="0" dirty="0">
                <a:ln>
                  <a:noFill/>
                </a:ln>
                <a:solidFill>
                  <a:srgbClr val="FF0000"/>
                </a:solidFill>
                <a:effectLst/>
                <a:uLnTx/>
                <a:uFillTx/>
                <a:latin typeface="微软雅黑"/>
                <a:ea typeface="微软雅黑"/>
                <a:cs typeface="+mn-cs"/>
              </a:rPr>
              <a:t>每天，用户应用程序会在集群上创建多达</a:t>
            </a:r>
            <a:r>
              <a:rPr kumimoji="0" lang="en-US" altLang="zh-CN" sz="2400" b="0" i="0" u="none" strike="noStrike" kern="0" cap="none" spc="0" normalizeH="0" baseline="0" noProof="0" dirty="0">
                <a:ln>
                  <a:noFill/>
                </a:ln>
                <a:solidFill>
                  <a:srgbClr val="FF0000"/>
                </a:solidFill>
                <a:effectLst/>
                <a:uLnTx/>
                <a:uFillTx/>
                <a:latin typeface="微软雅黑"/>
                <a:ea typeface="微软雅黑"/>
                <a:cs typeface="+mn-cs"/>
              </a:rPr>
              <a:t>200,0000</a:t>
            </a:r>
            <a:r>
              <a:rPr kumimoji="0" lang="zh-CN" altLang="en-US" sz="2400" b="0" i="0" u="none" strike="noStrike" kern="0" cap="none" spc="0" normalizeH="0" baseline="0" noProof="0" dirty="0">
                <a:ln>
                  <a:noFill/>
                </a:ln>
                <a:solidFill>
                  <a:srgbClr val="FF0000"/>
                </a:solidFill>
                <a:effectLst/>
                <a:uLnTx/>
                <a:uFillTx/>
                <a:latin typeface="微软雅黑"/>
                <a:ea typeface="微软雅黑"/>
                <a:cs typeface="+mn-cs"/>
              </a:rPr>
              <a:t>的新文件</a:t>
            </a:r>
            <a:r>
              <a:rPr kumimoji="0" lang="zh-CN" altLang="en-US" sz="2400" b="0" i="0" u="none" strike="noStrike" kern="0" cap="none" spc="0" normalizeH="0" baseline="0" noProof="0" dirty="0">
                <a:ln>
                  <a:noFill/>
                </a:ln>
                <a:solidFill>
                  <a:sysClr val="windowText" lastClr="000000"/>
                </a:solidFill>
                <a:effectLst/>
                <a:uLnTx/>
                <a:uFillTx/>
                <a:latin typeface="微软雅黑"/>
                <a:ea typeface="微软雅黑"/>
                <a:cs typeface="+mn-cs"/>
              </a:rPr>
              <a:t>。</a:t>
            </a:r>
          </a:p>
        </p:txBody>
      </p:sp>
    </p:spTree>
    <p:extLst>
      <p:ext uri="{BB962C8B-B14F-4D97-AF65-F5344CB8AC3E}">
        <p14:creationId xmlns:p14="http://schemas.microsoft.com/office/powerpoint/2010/main" val="77623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75BB25-3B03-487A-A5AB-9D6379434A02}"/>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F373D281-846A-4602-8D3A-0A403B6481BE}"/>
              </a:ext>
            </a:extLst>
          </p:cNvPr>
          <p:cNvSpPr>
            <a:spLocks noGrp="1"/>
          </p:cNvSpPr>
          <p:nvPr>
            <p:ph type="body" sz="quarter" idx="15"/>
          </p:nvPr>
        </p:nvSpPr>
        <p:spPr/>
        <p:txBody>
          <a:bodyPr/>
          <a:lstStyle/>
          <a:p>
            <a:r>
              <a:rPr lang="zh-CN" altLang="en-US" dirty="0"/>
              <a:t>传统数据库</a:t>
            </a:r>
          </a:p>
        </p:txBody>
      </p:sp>
      <p:sp>
        <p:nvSpPr>
          <p:cNvPr id="4" name="文本占位符 3">
            <a:extLst>
              <a:ext uri="{FF2B5EF4-FFF2-40B4-BE49-F238E27FC236}">
                <a16:creationId xmlns:a16="http://schemas.microsoft.com/office/drawing/2014/main" id="{48542B79-ECC0-4D16-AC53-B6AB73AABD26}"/>
              </a:ext>
            </a:extLst>
          </p:cNvPr>
          <p:cNvSpPr>
            <a:spLocks noGrp="1"/>
          </p:cNvSpPr>
          <p:nvPr>
            <p:ph type="body" sz="quarter" idx="16"/>
          </p:nvPr>
        </p:nvSpPr>
        <p:spPr/>
        <p:txBody>
          <a:bodyPr/>
          <a:lstStyle/>
          <a:p>
            <a:r>
              <a:rPr lang="zh-CN" altLang="en-US" dirty="0"/>
              <a:t>传统的关系数据库</a:t>
            </a:r>
            <a:endParaRPr lang="en-US" altLang="zh-CN" dirty="0"/>
          </a:p>
          <a:p>
            <a:pPr lvl="1"/>
            <a:r>
              <a:rPr lang="zh-CN" altLang="en-US" dirty="0"/>
              <a:t>严格按范式设计的数据库能为用户提供正确、丰富灵活的查询选项。</a:t>
            </a:r>
            <a:endParaRPr lang="en-US" altLang="zh-CN" dirty="0"/>
          </a:p>
          <a:p>
            <a:r>
              <a:rPr lang="zh-CN" altLang="en-US" dirty="0"/>
              <a:t>传统关系数据库的</a:t>
            </a:r>
            <a:r>
              <a:rPr lang="zh-CN" altLang="en-US" sz="2400" dirty="0"/>
              <a:t>缺点：</a:t>
            </a:r>
            <a:endParaRPr lang="en-US" altLang="zh-CN" sz="2400" dirty="0"/>
          </a:p>
          <a:p>
            <a:pPr lvl="1"/>
            <a:r>
              <a:rPr lang="zh-CN" altLang="en-US" dirty="0"/>
              <a:t>模式分解导致数据表多，当数据量增大，数据表跨服务器存放，导致管理数据时涉及的表之间的关联操作复杂</a:t>
            </a:r>
            <a:endParaRPr lang="en-US" altLang="zh-CN" dirty="0"/>
          </a:p>
          <a:p>
            <a:pPr lvl="1"/>
            <a:r>
              <a:rPr lang="zh-CN" altLang="en-US" dirty="0"/>
              <a:t>关系型数据库表结构固定，不擅长处理模式不确定的数据</a:t>
            </a:r>
            <a:endParaRPr lang="en-US" altLang="zh-CN" dirty="0"/>
          </a:p>
        </p:txBody>
      </p:sp>
    </p:spTree>
    <p:extLst>
      <p:ext uri="{BB962C8B-B14F-4D97-AF65-F5344CB8AC3E}">
        <p14:creationId xmlns:p14="http://schemas.microsoft.com/office/powerpoint/2010/main" val="214707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30D439-BAB4-4546-8F80-69CDB0F10513}"/>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8CBA4B8F-13E7-466C-B72C-225AC2AA1589}"/>
              </a:ext>
            </a:extLst>
          </p:cNvPr>
          <p:cNvSpPr>
            <a:spLocks noGrp="1"/>
          </p:cNvSpPr>
          <p:nvPr>
            <p:ph type="body" sz="quarter" idx="15"/>
          </p:nvPr>
        </p:nvSpPr>
        <p:spPr>
          <a:xfrm>
            <a:off x="695402" y="57750"/>
            <a:ext cx="7928834" cy="1175706"/>
          </a:xfrm>
        </p:spPr>
        <p:txBody>
          <a:bodyPr/>
          <a:lstStyle/>
          <a:p>
            <a:r>
              <a:rPr lang="zh-CN" altLang="en-US" dirty="0"/>
              <a:t>传统数据库系统</a:t>
            </a:r>
          </a:p>
          <a:p>
            <a:endParaRPr lang="zh-CN" altLang="en-US" dirty="0"/>
          </a:p>
        </p:txBody>
      </p:sp>
      <p:sp>
        <p:nvSpPr>
          <p:cNvPr id="4" name="文本占位符 3">
            <a:extLst>
              <a:ext uri="{FF2B5EF4-FFF2-40B4-BE49-F238E27FC236}">
                <a16:creationId xmlns:a16="http://schemas.microsoft.com/office/drawing/2014/main" id="{0D7C758C-BF0C-4783-B72E-35AA87448801}"/>
              </a:ext>
            </a:extLst>
          </p:cNvPr>
          <p:cNvSpPr>
            <a:spLocks noGrp="1"/>
          </p:cNvSpPr>
          <p:nvPr>
            <p:ph type="body" sz="quarter" idx="16"/>
          </p:nvPr>
        </p:nvSpPr>
        <p:spPr/>
        <p:txBody>
          <a:bodyPr/>
          <a:lstStyle/>
          <a:p>
            <a:r>
              <a:rPr lang="zh-CN" altLang="en-US" dirty="0"/>
              <a:t>并行数据库</a:t>
            </a:r>
          </a:p>
          <a:p>
            <a:r>
              <a:rPr lang="zh-CN" altLang="en-US" dirty="0"/>
              <a:t>并行数据库系统通过多个节点并行执行数据库任务，大部分采用了关系数据模型并且支持</a:t>
            </a:r>
            <a:r>
              <a:rPr lang="en-US" altLang="zh-CN" dirty="0"/>
              <a:t>SQL</a:t>
            </a:r>
            <a:r>
              <a:rPr lang="zh-CN" altLang="en-US" dirty="0"/>
              <a:t>语句查询，但为了能够并行执行</a:t>
            </a:r>
            <a:r>
              <a:rPr lang="en-US" altLang="zh-CN" dirty="0"/>
              <a:t>SQL</a:t>
            </a:r>
            <a:r>
              <a:rPr lang="zh-CN" altLang="en-US" dirty="0"/>
              <a:t>的查询操作，系统中采用了两个关键技术：关系表的水平划分和</a:t>
            </a:r>
            <a:r>
              <a:rPr lang="en-US" altLang="zh-CN" dirty="0"/>
              <a:t>SQL</a:t>
            </a:r>
            <a:r>
              <a:rPr lang="zh-CN" altLang="en-US" dirty="0"/>
              <a:t>查询的分区执行</a:t>
            </a:r>
            <a:endParaRPr lang="en-US" altLang="zh-CN" dirty="0"/>
          </a:p>
          <a:p>
            <a:r>
              <a:rPr lang="zh-CN" altLang="en-US" dirty="0"/>
              <a:t>缺点</a:t>
            </a:r>
            <a:endParaRPr lang="en-US" altLang="zh-CN" dirty="0"/>
          </a:p>
          <a:p>
            <a:pPr lvl="1"/>
            <a:r>
              <a:rPr lang="zh-CN" altLang="en-US" dirty="0"/>
              <a:t>没有较好的可伸缩性，并行数据库系统假定集群中节点的数量是固定的，若需要对集群进行扩展和收缩，则必须为数据转移过程制订周全的计划。</a:t>
            </a:r>
            <a:endParaRPr lang="en-US" altLang="zh-CN" dirty="0"/>
          </a:p>
          <a:p>
            <a:pPr lvl="1"/>
            <a:r>
              <a:rPr lang="zh-CN" altLang="en-US" dirty="0"/>
              <a:t>系统的容错性较差，系统只提供事务级别的容错功能，如果在查询过程中节点发生故障，那么整个查询都要从头开始重新执行。这种重启任务的策略使得并行数据库难以在拥有数以千个节点的集群上处理较长的查询，因为在这类集群中节点的故障经常发生</a:t>
            </a:r>
            <a:endParaRPr lang="en-US" altLang="zh-CN" dirty="0"/>
          </a:p>
          <a:p>
            <a:pPr lvl="1"/>
            <a:r>
              <a:rPr lang="zh-CN" altLang="en-US" dirty="0"/>
              <a:t>并行数据库只适合于小规模集群，以及资源需求相对固定的应用程序</a:t>
            </a:r>
          </a:p>
        </p:txBody>
      </p:sp>
    </p:spTree>
    <p:extLst>
      <p:ext uri="{BB962C8B-B14F-4D97-AF65-F5344CB8AC3E}">
        <p14:creationId xmlns:p14="http://schemas.microsoft.com/office/powerpoint/2010/main" val="41897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3F1462-79C3-4D9C-B4A5-D18D0DA14CBC}"/>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C9F15AFD-88D2-4307-9695-96BF5A3A94E8}"/>
              </a:ext>
            </a:extLst>
          </p:cNvPr>
          <p:cNvSpPr>
            <a:spLocks noGrp="1"/>
          </p:cNvSpPr>
          <p:nvPr>
            <p:ph type="body" sz="quarter" idx="15"/>
          </p:nvPr>
        </p:nvSpPr>
        <p:spPr/>
        <p:txBody>
          <a:bodyPr/>
          <a:lstStyle/>
          <a:p>
            <a:r>
              <a:rPr lang="zh-CN" altLang="en-US" dirty="0"/>
              <a:t>面向大数据的数据库系统</a:t>
            </a:r>
          </a:p>
        </p:txBody>
      </p:sp>
      <p:sp>
        <p:nvSpPr>
          <p:cNvPr id="4" name="文本占位符 3">
            <a:extLst>
              <a:ext uri="{FF2B5EF4-FFF2-40B4-BE49-F238E27FC236}">
                <a16:creationId xmlns:a16="http://schemas.microsoft.com/office/drawing/2014/main" id="{244DA141-9318-4ADD-A4F5-68D997E87E7B}"/>
              </a:ext>
            </a:extLst>
          </p:cNvPr>
          <p:cNvSpPr>
            <a:spLocks noGrp="1"/>
          </p:cNvSpPr>
          <p:nvPr>
            <p:ph type="body" sz="quarter" idx="16"/>
          </p:nvPr>
        </p:nvSpPr>
        <p:spPr>
          <a:xfrm>
            <a:off x="695400" y="988710"/>
            <a:ext cx="11213834" cy="3219450"/>
          </a:xfrm>
        </p:spPr>
        <p:txBody>
          <a:bodyPr/>
          <a:lstStyle/>
          <a:p>
            <a:r>
              <a:rPr lang="en-US" altLang="zh-CN" sz="2400" dirty="0"/>
              <a:t>NoSQL</a:t>
            </a:r>
            <a:r>
              <a:rPr lang="zh-CN" altLang="en-US" sz="2400" dirty="0"/>
              <a:t>数据库：是</a:t>
            </a:r>
            <a:r>
              <a:rPr lang="en-US" altLang="zh-CN" sz="2400" dirty="0"/>
              <a:t>Not Only SQL </a:t>
            </a:r>
            <a:r>
              <a:rPr lang="zh-CN" altLang="en-US" sz="2400" dirty="0"/>
              <a:t>的缩写， </a:t>
            </a:r>
            <a:r>
              <a:rPr lang="en-US" altLang="zh-CN" sz="2400" dirty="0"/>
              <a:t>NoSQL</a:t>
            </a:r>
            <a:r>
              <a:rPr lang="zh-CN" altLang="en-US" sz="2400" dirty="0"/>
              <a:t>数据存储和管理系统是指那些非关系型的、分布式的、不保证遵循</a:t>
            </a:r>
            <a:r>
              <a:rPr lang="en-US" altLang="zh-CN" sz="2400" dirty="0"/>
              <a:t>ACID </a:t>
            </a:r>
            <a:r>
              <a:rPr lang="zh-CN" altLang="en-US" sz="2400" dirty="0"/>
              <a:t>原则的数据存储系统</a:t>
            </a:r>
            <a:endParaRPr lang="en-US" altLang="zh-CN" sz="2400" dirty="0"/>
          </a:p>
          <a:p>
            <a:r>
              <a:rPr lang="zh-CN" altLang="en-US" sz="2400" dirty="0"/>
              <a:t>灵活的数据模型：</a:t>
            </a:r>
          </a:p>
          <a:p>
            <a:pPr lvl="1"/>
            <a:r>
              <a:rPr lang="zh-CN" altLang="en-US" dirty="0"/>
              <a:t>无固定数据结构，与数据项相关的内容都存储在一个单独的数据项中</a:t>
            </a:r>
          </a:p>
          <a:p>
            <a:pPr lvl="1"/>
            <a:r>
              <a:rPr lang="zh-CN" altLang="en-US" dirty="0"/>
              <a:t>要获取一个数据项的相关内容无需多个表之间的</a:t>
            </a:r>
            <a:r>
              <a:rPr lang="en-US" altLang="zh-CN" dirty="0"/>
              <a:t>Join</a:t>
            </a:r>
            <a:r>
              <a:rPr lang="zh-CN" altLang="en-US" dirty="0"/>
              <a:t>操作</a:t>
            </a:r>
          </a:p>
          <a:p>
            <a:pPr lvl="1"/>
            <a:r>
              <a:rPr lang="zh-CN" altLang="en-US" dirty="0"/>
              <a:t>在数据模型设计时，没有范式的概念，没有表示关系和关系约束的机制（增加了应用程序的负担）</a:t>
            </a:r>
          </a:p>
          <a:p>
            <a:r>
              <a:rPr lang="zh-CN" altLang="en-US" sz="2400" dirty="0"/>
              <a:t>灵活的查询分析：</a:t>
            </a:r>
          </a:p>
          <a:p>
            <a:pPr lvl="1"/>
            <a:r>
              <a:rPr lang="zh-CN" altLang="en-US" dirty="0"/>
              <a:t>使用</a:t>
            </a:r>
            <a:r>
              <a:rPr lang="en-US" altLang="zh-CN" dirty="0"/>
              <a:t>NoSQL</a:t>
            </a:r>
            <a:r>
              <a:rPr lang="zh-CN" altLang="en-US" dirty="0"/>
              <a:t>数据提供的查询接口和查询语言构建任意复杂的查询结果</a:t>
            </a:r>
          </a:p>
          <a:p>
            <a:r>
              <a:rPr lang="zh-CN" altLang="en-US" sz="2400" dirty="0"/>
              <a:t>良好的可扩展性：</a:t>
            </a:r>
          </a:p>
          <a:p>
            <a:pPr lvl="1"/>
            <a:r>
              <a:rPr lang="zh-CN" altLang="en-US" dirty="0"/>
              <a:t>有利于把数据进行水平分割，通过使用恰当的分割算法比如哈希（</a:t>
            </a:r>
            <a:r>
              <a:rPr lang="en-US" altLang="zh-CN" dirty="0"/>
              <a:t>Hash</a:t>
            </a:r>
            <a:r>
              <a:rPr lang="zh-CN" altLang="en-US" dirty="0"/>
              <a:t>）算法，对键值</a:t>
            </a:r>
            <a:r>
              <a:rPr lang="en-US" altLang="zh-CN" dirty="0"/>
              <a:t>Key</a:t>
            </a:r>
            <a:r>
              <a:rPr lang="zh-CN" altLang="en-US" dirty="0"/>
              <a:t>进行哈希分割，可以把数据均匀地分布到大规模集群上进行存储和处理，可以支持大规模数据的存储</a:t>
            </a:r>
          </a:p>
          <a:p>
            <a:r>
              <a:rPr lang="zh-CN" altLang="en-US" sz="2400" dirty="0"/>
              <a:t>大数据量和高性能</a:t>
            </a:r>
            <a:endParaRPr lang="en-US" altLang="zh-CN" sz="2400" dirty="0"/>
          </a:p>
          <a:p>
            <a:r>
              <a:rPr lang="zh-CN" altLang="en-US" sz="2400" dirty="0"/>
              <a:t>典型的</a:t>
            </a:r>
            <a:r>
              <a:rPr lang="en-US" altLang="zh-CN" sz="2400" dirty="0"/>
              <a:t>NoSQL</a:t>
            </a:r>
            <a:r>
              <a:rPr lang="zh-CN" altLang="en-US" sz="2400" dirty="0"/>
              <a:t>产品有</a:t>
            </a:r>
            <a:r>
              <a:rPr lang="en-US" altLang="zh-CN" sz="2400" dirty="0"/>
              <a:t>Google </a:t>
            </a:r>
            <a:r>
              <a:rPr lang="zh-CN" altLang="en-US" sz="2400" dirty="0"/>
              <a:t>的</a:t>
            </a:r>
            <a:r>
              <a:rPr lang="en-US" altLang="zh-CN" sz="2400" dirty="0" err="1"/>
              <a:t>BigTable</a:t>
            </a:r>
            <a:r>
              <a:rPr lang="zh-CN" altLang="en-US" sz="2400" dirty="0"/>
              <a:t>、基于</a:t>
            </a:r>
            <a:r>
              <a:rPr lang="en-US" altLang="zh-CN" sz="2400" dirty="0"/>
              <a:t>Hadoop HDFS</a:t>
            </a:r>
            <a:r>
              <a:rPr lang="zh-CN" altLang="en-US" sz="2400" dirty="0"/>
              <a:t>的</a:t>
            </a:r>
            <a:r>
              <a:rPr lang="en-US" altLang="zh-CN" sz="2400" dirty="0"/>
              <a:t>HBase</a:t>
            </a:r>
            <a:r>
              <a:rPr lang="zh-CN" altLang="en-US" sz="2400" dirty="0"/>
              <a:t>等</a:t>
            </a:r>
            <a:r>
              <a:rPr lang="en-US" altLang="zh-CN" sz="2400" dirty="0"/>
              <a:t>.</a:t>
            </a:r>
            <a:endParaRPr lang="zh-CN" altLang="en-US" sz="2400" dirty="0"/>
          </a:p>
          <a:p>
            <a:endParaRPr lang="zh-CN" altLang="en-US" dirty="0"/>
          </a:p>
        </p:txBody>
      </p:sp>
    </p:spTree>
    <p:extLst>
      <p:ext uri="{BB962C8B-B14F-4D97-AF65-F5344CB8AC3E}">
        <p14:creationId xmlns:p14="http://schemas.microsoft.com/office/powerpoint/2010/main" val="254636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a:xfrm>
            <a:off x="5194570" y="1826018"/>
            <a:ext cx="6569245" cy="1015663"/>
          </a:xfrm>
        </p:spPr>
        <p:txBody>
          <a:bodyPr/>
          <a:lstStyle/>
          <a:p>
            <a:r>
              <a:rPr lang="en-US" altLang="zh-CN" kern="0" dirty="0"/>
              <a:t>PART ONE</a:t>
            </a:r>
            <a:endParaRPr lang="zh-CN" altLang="en-US" kern="0" dirty="0"/>
          </a:p>
        </p:txBody>
      </p:sp>
      <p:sp>
        <p:nvSpPr>
          <p:cNvPr id="11" name="文本占位符 10"/>
          <p:cNvSpPr>
            <a:spLocks noGrp="1"/>
          </p:cNvSpPr>
          <p:nvPr>
            <p:ph type="body" sz="quarter" idx="12"/>
          </p:nvPr>
        </p:nvSpPr>
        <p:spPr/>
        <p:txBody>
          <a:bodyPr/>
          <a:lstStyle/>
          <a:p>
            <a:r>
              <a:rPr lang="en-US" altLang="zh-CN" dirty="0"/>
              <a:t>1</a:t>
            </a:r>
            <a:endParaRPr lang="zh-CN" altLang="en-US" dirty="0"/>
          </a:p>
        </p:txBody>
      </p:sp>
      <p:sp>
        <p:nvSpPr>
          <p:cNvPr id="12" name="文本占位符 11"/>
          <p:cNvSpPr>
            <a:spLocks noGrp="1"/>
          </p:cNvSpPr>
          <p:nvPr>
            <p:ph type="body" sz="quarter" idx="13"/>
          </p:nvPr>
        </p:nvSpPr>
        <p:spPr>
          <a:xfrm>
            <a:off x="5194570" y="2791947"/>
            <a:ext cx="6569245" cy="748988"/>
          </a:xfrm>
        </p:spPr>
        <p:txBody>
          <a:bodyPr/>
          <a:lstStyle/>
          <a:p>
            <a:r>
              <a:rPr lang="en-US" altLang="zh-CN" dirty="0"/>
              <a:t>1.1 </a:t>
            </a:r>
            <a:r>
              <a:rPr lang="zh-CN" altLang="en-US" dirty="0"/>
              <a:t>大数据技术的背景</a:t>
            </a:r>
          </a:p>
        </p:txBody>
      </p:sp>
    </p:spTree>
    <p:extLst>
      <p:ext uri="{BB962C8B-B14F-4D97-AF65-F5344CB8AC3E}">
        <p14:creationId xmlns:p14="http://schemas.microsoft.com/office/powerpoint/2010/main" val="36181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E1E71D-D511-4E6E-AEC5-97E1B1905406}"/>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740FE825-D968-47B3-942A-D36089AD22DF}"/>
              </a:ext>
            </a:extLst>
          </p:cNvPr>
          <p:cNvSpPr>
            <a:spLocks noGrp="1"/>
          </p:cNvSpPr>
          <p:nvPr>
            <p:ph type="body" sz="quarter" idx="15"/>
          </p:nvPr>
        </p:nvSpPr>
        <p:spPr/>
        <p:txBody>
          <a:bodyPr/>
          <a:lstStyle/>
          <a:p>
            <a:r>
              <a:rPr lang="zh-CN" altLang="en-US" dirty="0"/>
              <a:t>核心技术</a:t>
            </a:r>
          </a:p>
        </p:txBody>
      </p:sp>
      <p:sp>
        <p:nvSpPr>
          <p:cNvPr id="4" name="文本占位符 3">
            <a:extLst>
              <a:ext uri="{FF2B5EF4-FFF2-40B4-BE49-F238E27FC236}">
                <a16:creationId xmlns:a16="http://schemas.microsoft.com/office/drawing/2014/main" id="{9CD36E34-5C2E-4AE0-BA27-FD951723F5A8}"/>
              </a:ext>
            </a:extLst>
          </p:cNvPr>
          <p:cNvSpPr>
            <a:spLocks noGrp="1"/>
          </p:cNvSpPr>
          <p:nvPr>
            <p:ph type="body" sz="quarter" idx="16"/>
          </p:nvPr>
        </p:nvSpPr>
        <p:spPr>
          <a:xfrm>
            <a:off x="101111" y="1382362"/>
            <a:ext cx="2516848" cy="3219450"/>
          </a:xfrm>
        </p:spPr>
        <p:txBody>
          <a:bodyPr/>
          <a:lstStyle/>
          <a:p>
            <a:r>
              <a:rPr lang="zh-CN" altLang="en-US" dirty="0"/>
              <a:t>大数据存储和管理</a:t>
            </a:r>
            <a:endParaRPr lang="en-US" altLang="zh-CN" dirty="0"/>
          </a:p>
          <a:p>
            <a:pPr lvl="1"/>
            <a:r>
              <a:rPr lang="en-US" altLang="zh-CN" dirty="0"/>
              <a:t>GFS/HDFS</a:t>
            </a:r>
          </a:p>
          <a:p>
            <a:pPr lvl="1"/>
            <a:r>
              <a:rPr lang="en-US" altLang="zh-CN" dirty="0"/>
              <a:t>HBase</a:t>
            </a:r>
            <a:endParaRPr lang="zh-CN" altLang="en-US" dirty="0"/>
          </a:p>
        </p:txBody>
      </p:sp>
      <p:sp>
        <p:nvSpPr>
          <p:cNvPr id="5" name="标题 1">
            <a:extLst>
              <a:ext uri="{FF2B5EF4-FFF2-40B4-BE49-F238E27FC236}">
                <a16:creationId xmlns:a16="http://schemas.microsoft.com/office/drawing/2014/main" id="{36D30200-6F67-4954-ACF8-186597E98F06}"/>
              </a:ext>
            </a:extLst>
          </p:cNvPr>
          <p:cNvSpPr txBox="1">
            <a:spLocks/>
          </p:cNvSpPr>
          <p:nvPr/>
        </p:nvSpPr>
        <p:spPr>
          <a:xfrm>
            <a:off x="101111" y="5341648"/>
            <a:ext cx="2656548" cy="904875"/>
          </a:xfrm>
          <a:prstGeom prst="rect">
            <a:avLst/>
          </a:prstGeom>
        </p:spPr>
        <p:txBody>
          <a:bodyPr>
            <a:normAutofit fontScale="97500" lnSpcReduction="10000"/>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defRPr/>
            </a:pPr>
            <a:r>
              <a:rPr lang="en-US" altLang="zh-CN" sz="2800" dirty="0"/>
              <a:t>MySQL</a:t>
            </a:r>
            <a:r>
              <a:rPr lang="zh-CN" altLang="en-US" sz="2800" dirty="0"/>
              <a:t>单机随机读写性能测试</a:t>
            </a:r>
          </a:p>
        </p:txBody>
      </p:sp>
      <p:graphicFrame>
        <p:nvGraphicFramePr>
          <p:cNvPr id="6" name="内容占位符 3">
            <a:extLst>
              <a:ext uri="{FF2B5EF4-FFF2-40B4-BE49-F238E27FC236}">
                <a16:creationId xmlns:a16="http://schemas.microsoft.com/office/drawing/2014/main" id="{5B78F3DE-19D3-4DA8-94A3-A99AEE019E0F}"/>
              </a:ext>
            </a:extLst>
          </p:cNvPr>
          <p:cNvGraphicFramePr>
            <a:graphicFrameLocks/>
          </p:cNvGraphicFramePr>
          <p:nvPr>
            <p:extLst>
              <p:ext uri="{D42A27DB-BD31-4B8C-83A1-F6EECF244321}">
                <p14:modId xmlns:p14="http://schemas.microsoft.com/office/powerpoint/2010/main" val="1984380868"/>
              </p:ext>
            </p:extLst>
          </p:nvPr>
        </p:nvGraphicFramePr>
        <p:xfrm>
          <a:off x="2757659" y="1300515"/>
          <a:ext cx="3960812" cy="5364480"/>
        </p:xfrm>
        <a:graphic>
          <a:graphicData uri="http://schemas.openxmlformats.org/drawingml/2006/table">
            <a:tbl>
              <a:tblPr/>
              <a:tblGrid>
                <a:gridCol w="1821973">
                  <a:extLst>
                    <a:ext uri="{9D8B030D-6E8A-4147-A177-3AD203B41FA5}">
                      <a16:colId xmlns:a16="http://schemas.microsoft.com/office/drawing/2014/main" val="2859057744"/>
                    </a:ext>
                  </a:extLst>
                </a:gridCol>
                <a:gridCol w="2138839">
                  <a:extLst>
                    <a:ext uri="{9D8B030D-6E8A-4147-A177-3AD203B41FA5}">
                      <a16:colId xmlns:a16="http://schemas.microsoft.com/office/drawing/2014/main" val="2266250875"/>
                    </a:ext>
                  </a:extLst>
                </a:gridCol>
              </a:tblGrid>
              <a:tr h="243826">
                <a:tc gridSpan="2">
                  <a:txBody>
                    <a:bodyPr/>
                    <a:lstStyle/>
                    <a:p>
                      <a:r>
                        <a:rPr lang="en-US" sz="1600" b="1">
                          <a:solidFill>
                            <a:srgbClr val="000000"/>
                          </a:solidFill>
                          <a:effectLst/>
                          <a:latin typeface="Adobe 仿宋 Std R"/>
                        </a:rPr>
                        <a:t>MySQL(InnoDB)</a:t>
                      </a:r>
                      <a:endParaRPr 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hMerge="1">
                  <a:txBody>
                    <a:bodyPr/>
                    <a:lstStyle/>
                    <a:p>
                      <a:endParaRPr lang="zh-CN" altLang="en-US"/>
                    </a:p>
                  </a:txBody>
                  <a:tcPr/>
                </a:tc>
                <a:extLst>
                  <a:ext uri="{0D108BD9-81ED-4DB2-BD59-A6C34878D82A}">
                    <a16:rowId xmlns:a16="http://schemas.microsoft.com/office/drawing/2014/main" val="1764678326"/>
                  </a:ext>
                </a:extLst>
              </a:tr>
              <a:tr h="487651">
                <a:tc>
                  <a:txBody>
                    <a:bodyPr/>
                    <a:lstStyle/>
                    <a:p>
                      <a:r>
                        <a:rPr lang="zh-CN" altLang="en-US" sz="1600">
                          <a:solidFill>
                            <a:srgbClr val="000000"/>
                          </a:solidFill>
                          <a:effectLst/>
                          <a:latin typeface="Adobe 仿宋 Std R"/>
                        </a:rPr>
                        <a:t>运行环境</a:t>
                      </a:r>
                      <a:endParaRPr lang="zh-CN" alt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sz="1600" dirty="0">
                          <a:solidFill>
                            <a:srgbClr val="000000"/>
                          </a:solidFill>
                          <a:effectLst/>
                          <a:latin typeface="Adobe 仿宋 Std R"/>
                        </a:rPr>
                        <a:t>Window Server 2008 x64</a:t>
                      </a:r>
                      <a:endParaRPr lang="en-US" sz="1600" dirty="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939393797"/>
                  </a:ext>
                </a:extLst>
              </a:tr>
              <a:tr h="243826">
                <a:tc>
                  <a:txBody>
                    <a:bodyPr/>
                    <a:lstStyle/>
                    <a:p>
                      <a:r>
                        <a:rPr lang="zh-CN" altLang="en-US" sz="1600" dirty="0">
                          <a:solidFill>
                            <a:srgbClr val="000000"/>
                          </a:solidFill>
                          <a:effectLst/>
                          <a:latin typeface="Adobe 仿宋 Std R"/>
                        </a:rPr>
                        <a:t>存储引擎</a:t>
                      </a:r>
                      <a:endParaRPr lang="zh-CN" altLang="en-US" sz="1600" dirty="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sz="1600">
                          <a:solidFill>
                            <a:srgbClr val="000000"/>
                          </a:solidFill>
                          <a:effectLst/>
                          <a:latin typeface="Adobe 仿宋 Std R"/>
                        </a:rPr>
                        <a:t>InnoDB</a:t>
                      </a:r>
                      <a:endParaRPr 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734176626"/>
                  </a:ext>
                </a:extLst>
              </a:tr>
              <a:tr h="243826">
                <a:tc>
                  <a:txBody>
                    <a:bodyPr/>
                    <a:lstStyle/>
                    <a:p>
                      <a:r>
                        <a:rPr lang="zh-CN" altLang="en-US" sz="1600" b="1" dirty="0">
                          <a:solidFill>
                            <a:srgbClr val="FF0000"/>
                          </a:solidFill>
                          <a:effectLst/>
                          <a:latin typeface="Adobe 仿宋 Std R"/>
                        </a:rPr>
                        <a:t>最大存储容量</a:t>
                      </a:r>
                      <a:endParaRPr lang="zh-CN" altLang="en-US" sz="1600" b="1" dirty="0">
                        <a:solidFill>
                          <a:srgbClr val="FF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sz="1600" b="1" dirty="0">
                          <a:solidFill>
                            <a:srgbClr val="FF0000"/>
                          </a:solidFill>
                          <a:effectLst/>
                          <a:latin typeface="Adobe 仿宋 Std R"/>
                        </a:rPr>
                        <a:t>64T</a:t>
                      </a:r>
                      <a:endParaRPr lang="en-US" sz="1600" b="1" dirty="0">
                        <a:solidFill>
                          <a:srgbClr val="FF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1751599979"/>
                  </a:ext>
                </a:extLst>
              </a:tr>
              <a:tr h="243826">
                <a:tc>
                  <a:txBody>
                    <a:bodyPr/>
                    <a:lstStyle/>
                    <a:p>
                      <a:r>
                        <a:rPr lang="zh-CN" altLang="en-US" sz="1600">
                          <a:solidFill>
                            <a:srgbClr val="000000"/>
                          </a:solidFill>
                          <a:effectLst/>
                          <a:latin typeface="Adobe 仿宋 Std R"/>
                        </a:rPr>
                        <a:t>列数</a:t>
                      </a:r>
                      <a:endParaRPr lang="zh-CN" alt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altLang="zh-CN" sz="1600">
                          <a:solidFill>
                            <a:srgbClr val="000000"/>
                          </a:solidFill>
                          <a:effectLst/>
                          <a:latin typeface="Adobe 仿宋 Std R"/>
                        </a:rPr>
                        <a:t>39</a:t>
                      </a:r>
                      <a:r>
                        <a:rPr lang="zh-CN" altLang="en-US" sz="1600">
                          <a:solidFill>
                            <a:srgbClr val="000000"/>
                          </a:solidFill>
                          <a:effectLst/>
                          <a:latin typeface="Adobe 仿宋 Std R"/>
                        </a:rPr>
                        <a:t>列</a:t>
                      </a:r>
                      <a:endParaRPr lang="zh-CN" alt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4151916021"/>
                  </a:ext>
                </a:extLst>
              </a:tr>
              <a:tr h="243826">
                <a:tc>
                  <a:txBody>
                    <a:bodyPr/>
                    <a:lstStyle/>
                    <a:p>
                      <a:r>
                        <a:rPr lang="zh-CN" altLang="en-US" sz="1600">
                          <a:solidFill>
                            <a:srgbClr val="000000"/>
                          </a:solidFill>
                          <a:effectLst/>
                          <a:latin typeface="Adobe 仿宋 Std R"/>
                        </a:rPr>
                        <a:t>每条数据的大小</a:t>
                      </a:r>
                      <a:endParaRPr lang="zh-CN" alt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sz="1600">
                          <a:solidFill>
                            <a:srgbClr val="000000"/>
                          </a:solidFill>
                          <a:effectLst/>
                          <a:latin typeface="Adobe 仿宋 Std R"/>
                        </a:rPr>
                        <a:t>Avg=507Byte</a:t>
                      </a:r>
                      <a:endParaRPr 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3230409320"/>
                  </a:ext>
                </a:extLst>
              </a:tr>
              <a:tr h="243826">
                <a:tc>
                  <a:txBody>
                    <a:bodyPr/>
                    <a:lstStyle/>
                    <a:p>
                      <a:r>
                        <a:rPr lang="zh-CN" altLang="en-US" sz="1600">
                          <a:solidFill>
                            <a:srgbClr val="000000"/>
                          </a:solidFill>
                          <a:effectLst/>
                          <a:latin typeface="Adobe 仿宋 Std R"/>
                        </a:rPr>
                        <a:t>总数据量</a:t>
                      </a:r>
                      <a:endParaRPr lang="zh-CN" alt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altLang="zh-CN" sz="1600">
                          <a:solidFill>
                            <a:srgbClr val="000000"/>
                          </a:solidFill>
                          <a:effectLst/>
                          <a:latin typeface="Adobe 仿宋 Std R"/>
                        </a:rPr>
                        <a:t>302,418,176</a:t>
                      </a:r>
                      <a:r>
                        <a:rPr lang="zh-CN" altLang="en-US" sz="1600">
                          <a:solidFill>
                            <a:srgbClr val="000000"/>
                          </a:solidFill>
                          <a:effectLst/>
                          <a:latin typeface="Adobe 仿宋 Std R"/>
                        </a:rPr>
                        <a:t>条</a:t>
                      </a:r>
                      <a:endParaRPr lang="zh-CN" alt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747545571"/>
                  </a:ext>
                </a:extLst>
              </a:tr>
              <a:tr h="243826">
                <a:tc>
                  <a:txBody>
                    <a:bodyPr/>
                    <a:lstStyle/>
                    <a:p>
                      <a:r>
                        <a:rPr lang="zh-CN" altLang="en-US" sz="1600">
                          <a:solidFill>
                            <a:srgbClr val="000000"/>
                          </a:solidFill>
                          <a:effectLst/>
                          <a:latin typeface="Adobe 仿宋 Std R"/>
                        </a:rPr>
                        <a:t>占用的磁盘空间</a:t>
                      </a:r>
                      <a:endParaRPr lang="zh-CN" alt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sz="1600" dirty="0">
                          <a:solidFill>
                            <a:srgbClr val="000000"/>
                          </a:solidFill>
                          <a:effectLst/>
                          <a:latin typeface="Adobe 仿宋 Std R"/>
                        </a:rPr>
                        <a:t>210G</a:t>
                      </a:r>
                      <a:endParaRPr lang="en-US" sz="1600" dirty="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3722677726"/>
                  </a:ext>
                </a:extLst>
              </a:tr>
              <a:tr h="975302">
                <a:tc>
                  <a:txBody>
                    <a:bodyPr/>
                    <a:lstStyle/>
                    <a:p>
                      <a:r>
                        <a:rPr lang="zh-CN" altLang="en-US" sz="1600" dirty="0">
                          <a:solidFill>
                            <a:srgbClr val="000000"/>
                          </a:solidFill>
                          <a:effectLst/>
                          <a:latin typeface="Adobe 仿宋 Std R"/>
                        </a:rPr>
                        <a:t>插入效率</a:t>
                      </a:r>
                      <a:endParaRPr lang="zh-CN" altLang="en-US" sz="1600" dirty="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zh-CN" altLang="en-US" sz="1600" dirty="0">
                          <a:solidFill>
                            <a:srgbClr val="000000"/>
                          </a:solidFill>
                          <a:effectLst/>
                          <a:latin typeface="Adobe 仿宋 Std R"/>
                        </a:rPr>
                        <a:t>总共耗时</a:t>
                      </a:r>
                      <a:r>
                        <a:rPr lang="en-US" altLang="zh-CN" sz="1600" dirty="0">
                          <a:solidFill>
                            <a:srgbClr val="000000"/>
                          </a:solidFill>
                          <a:effectLst/>
                          <a:latin typeface="Adobe 仿宋 Std R"/>
                        </a:rPr>
                        <a:t>13</a:t>
                      </a:r>
                      <a:r>
                        <a:rPr lang="zh-CN" altLang="en-US" sz="1600" dirty="0">
                          <a:solidFill>
                            <a:srgbClr val="000000"/>
                          </a:solidFill>
                          <a:effectLst/>
                          <a:latin typeface="Adobe 仿宋 Std R"/>
                        </a:rPr>
                        <a:t>个小时，每秒约</a:t>
                      </a:r>
                      <a:r>
                        <a:rPr lang="en-US" altLang="zh-CN" sz="1600" dirty="0">
                          <a:solidFill>
                            <a:srgbClr val="000000"/>
                          </a:solidFill>
                          <a:effectLst/>
                          <a:latin typeface="Adobe 仿宋 Std R"/>
                        </a:rPr>
                        <a:t>6500</a:t>
                      </a:r>
                      <a:r>
                        <a:rPr lang="zh-CN" altLang="en-US" sz="1600" dirty="0">
                          <a:solidFill>
                            <a:srgbClr val="000000"/>
                          </a:solidFill>
                          <a:effectLst/>
                          <a:latin typeface="Adobe 仿宋 Std R"/>
                        </a:rPr>
                        <a:t>条，随着数据量的增大，插入的效率影响不大</a:t>
                      </a:r>
                      <a:endParaRPr lang="zh-CN" altLang="en-US" sz="1600" dirty="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3615366833"/>
                  </a:ext>
                </a:extLst>
              </a:tr>
              <a:tr h="487651">
                <a:tc>
                  <a:txBody>
                    <a:bodyPr/>
                    <a:lstStyle/>
                    <a:p>
                      <a:r>
                        <a:rPr lang="zh-CN" altLang="en-US" sz="1600">
                          <a:solidFill>
                            <a:srgbClr val="000000"/>
                          </a:solidFill>
                          <a:effectLst/>
                          <a:latin typeface="Adobe 仿宋 Std R"/>
                        </a:rPr>
                        <a:t>单条数据全表随机读取时间</a:t>
                      </a:r>
                      <a:endParaRPr lang="zh-CN" alt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sz="1600" dirty="0">
                          <a:solidFill>
                            <a:srgbClr val="000000"/>
                          </a:solidFill>
                          <a:effectLst/>
                          <a:latin typeface="Adobe 仿宋 Std R"/>
                        </a:rPr>
                        <a:t>30ms</a:t>
                      </a:r>
                      <a:endParaRPr lang="en-US" sz="1600" dirty="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3797191071"/>
                  </a:ext>
                </a:extLst>
              </a:tr>
              <a:tr h="487651">
                <a:tc>
                  <a:txBody>
                    <a:bodyPr/>
                    <a:lstStyle/>
                    <a:p>
                      <a:r>
                        <a:rPr lang="zh-CN" altLang="en-US" sz="1600" dirty="0">
                          <a:solidFill>
                            <a:srgbClr val="000000"/>
                          </a:solidFill>
                          <a:effectLst/>
                          <a:latin typeface="Adobe 仿宋 Std R"/>
                        </a:rPr>
                        <a:t>百条数据全表随机读取时间</a:t>
                      </a:r>
                      <a:endParaRPr lang="zh-CN" altLang="en-US" sz="1600" dirty="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sz="1600" dirty="0">
                          <a:solidFill>
                            <a:srgbClr val="000000"/>
                          </a:solidFill>
                          <a:effectLst/>
                          <a:latin typeface="Adobe 仿宋 Std R"/>
                        </a:rPr>
                        <a:t>1,783ms;1,672ms</a:t>
                      </a:r>
                      <a:endParaRPr lang="en-US" sz="1600" dirty="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682114704"/>
                  </a:ext>
                </a:extLst>
              </a:tr>
              <a:tr h="487651">
                <a:tc>
                  <a:txBody>
                    <a:bodyPr/>
                    <a:lstStyle/>
                    <a:p>
                      <a:r>
                        <a:rPr lang="zh-CN" altLang="en-US" sz="1600" b="1" dirty="0">
                          <a:solidFill>
                            <a:srgbClr val="FF0000"/>
                          </a:solidFill>
                          <a:effectLst/>
                          <a:latin typeface="Adobe 仿宋 Std R"/>
                        </a:rPr>
                        <a:t>千条数据全表随机读取时间</a:t>
                      </a:r>
                      <a:endParaRPr lang="zh-CN" altLang="en-US" sz="1600" b="1" dirty="0">
                        <a:solidFill>
                          <a:srgbClr val="FF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sz="1600" b="1" dirty="0">
                          <a:solidFill>
                            <a:srgbClr val="FF0000"/>
                          </a:solidFill>
                          <a:effectLst/>
                          <a:latin typeface="Adobe 仿宋 Std R"/>
                        </a:rPr>
                        <a:t>18,579ms;15,473ms</a:t>
                      </a:r>
                      <a:endParaRPr lang="en-US" sz="1600" b="1" dirty="0">
                        <a:solidFill>
                          <a:srgbClr val="FF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4228121270"/>
                  </a:ext>
                </a:extLst>
              </a:tr>
              <a:tr h="731477">
                <a:tc>
                  <a:txBody>
                    <a:bodyPr/>
                    <a:lstStyle/>
                    <a:p>
                      <a:r>
                        <a:rPr lang="zh-CN" altLang="en-US" sz="1600">
                          <a:solidFill>
                            <a:srgbClr val="000000"/>
                          </a:solidFill>
                          <a:effectLst/>
                          <a:latin typeface="Adobe 仿宋 Std R"/>
                        </a:rPr>
                        <a:t>其他</a:t>
                      </a:r>
                      <a:endParaRPr lang="zh-CN" altLang="en-US" sz="160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zh-CN" altLang="en-US" sz="1600" dirty="0">
                          <a:solidFill>
                            <a:srgbClr val="000000"/>
                          </a:solidFill>
                          <a:effectLst/>
                          <a:latin typeface="Adobe 仿宋 Std R"/>
                        </a:rPr>
                        <a:t>条件查询、</a:t>
                      </a:r>
                      <a:r>
                        <a:rPr lang="en-US" altLang="zh-CN" sz="1600" dirty="0">
                          <a:solidFill>
                            <a:srgbClr val="000000"/>
                          </a:solidFill>
                          <a:effectLst/>
                          <a:latin typeface="Adobe 仿宋 Std R"/>
                        </a:rPr>
                        <a:t>Order By</a:t>
                      </a:r>
                      <a:r>
                        <a:rPr lang="zh-CN" altLang="en-US" sz="1600" dirty="0">
                          <a:solidFill>
                            <a:srgbClr val="000000"/>
                          </a:solidFill>
                          <a:effectLst/>
                          <a:latin typeface="Adobe 仿宋 Std R"/>
                        </a:rPr>
                        <a:t>、模糊查询基本上是无法响应的</a:t>
                      </a:r>
                      <a:endParaRPr lang="zh-CN" altLang="en-US" sz="1600" dirty="0">
                        <a:solidFill>
                          <a:srgbClr val="000000"/>
                        </a:solidFill>
                        <a:effectLst/>
                      </a:endParaRPr>
                    </a:p>
                  </a:txBody>
                  <a:tcPr marL="60377" marR="603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3269272583"/>
                  </a:ext>
                </a:extLst>
              </a:tr>
            </a:tbl>
          </a:graphicData>
        </a:graphic>
      </p:graphicFrame>
      <p:sp>
        <p:nvSpPr>
          <p:cNvPr id="7" name="Rectangle 1">
            <a:extLst>
              <a:ext uri="{FF2B5EF4-FFF2-40B4-BE49-F238E27FC236}">
                <a16:creationId xmlns:a16="http://schemas.microsoft.com/office/drawing/2014/main" id="{1FB6904E-4123-4AE0-AFA2-EA1EEB0BF51A}"/>
              </a:ext>
            </a:extLst>
          </p:cNvPr>
          <p:cNvSpPr>
            <a:spLocks noChangeArrowheads="1"/>
          </p:cNvSpPr>
          <p:nvPr/>
        </p:nvSpPr>
        <p:spPr bwMode="auto">
          <a:xfrm>
            <a:off x="2578271" y="-442561"/>
            <a:ext cx="39688" cy="11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indent="-182563">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a:spcBef>
                <a:spcPct val="0"/>
              </a:spcBef>
              <a:spcAft>
                <a:spcPct val="0"/>
              </a:spcAft>
              <a:buFontTx/>
              <a:buNone/>
            </a:pPr>
            <a:br>
              <a:rPr lang="zh-CN" altLang="zh-CN" sz="1800" b="0">
                <a:ea typeface="宋体" panose="02010600030101010101" pitchFamily="2" charset="-122"/>
              </a:rPr>
            </a:br>
            <a:endParaRPr lang="zh-CN" altLang="zh-CN" sz="1800" b="0">
              <a:ea typeface="宋体" panose="02010600030101010101" pitchFamily="2" charset="-122"/>
            </a:endParaRPr>
          </a:p>
          <a:p>
            <a:pPr>
              <a:spcBef>
                <a:spcPct val="0"/>
              </a:spcBef>
              <a:spcAft>
                <a:spcPct val="0"/>
              </a:spcAft>
              <a:buFontTx/>
              <a:buNone/>
            </a:pPr>
            <a:br>
              <a:rPr lang="zh-CN" altLang="zh-CN" sz="900" b="0">
                <a:solidFill>
                  <a:srgbClr val="000000"/>
                </a:solidFill>
                <a:latin typeface="Verdana" panose="020B0604030504040204" pitchFamily="34" charset="0"/>
                <a:ea typeface="Adobe 仿宋 Std R"/>
                <a:cs typeface="Adobe 仿宋 Std R"/>
              </a:rPr>
            </a:br>
            <a:r>
              <a:rPr lang="zh-CN" altLang="en-US" sz="900" b="0">
                <a:solidFill>
                  <a:srgbClr val="000000"/>
                </a:solidFill>
                <a:latin typeface="Verdana" panose="020B0604030504040204" pitchFamily="34" charset="0"/>
                <a:ea typeface="宋体" panose="02010600030101010101" pitchFamily="2" charset="-122"/>
              </a:rPr>
              <a:t> </a:t>
            </a:r>
            <a:endParaRPr lang="zh-CN" altLang="en-US" sz="600" b="0">
              <a:ea typeface="宋体" panose="02010600030101010101" pitchFamily="2" charset="-122"/>
            </a:endParaRPr>
          </a:p>
          <a:p>
            <a:pPr>
              <a:spcBef>
                <a:spcPct val="0"/>
              </a:spcBef>
              <a:spcAft>
                <a:spcPct val="0"/>
              </a:spcAft>
              <a:buFontTx/>
              <a:buNone/>
            </a:pPr>
            <a:endParaRPr lang="zh-CN" altLang="en-US" sz="1800" b="0">
              <a:ea typeface="宋体" panose="02010600030101010101" pitchFamily="2" charset="-122"/>
            </a:endParaRPr>
          </a:p>
        </p:txBody>
      </p:sp>
      <p:graphicFrame>
        <p:nvGraphicFramePr>
          <p:cNvPr id="8" name="表格 7">
            <a:extLst>
              <a:ext uri="{FF2B5EF4-FFF2-40B4-BE49-F238E27FC236}">
                <a16:creationId xmlns:a16="http://schemas.microsoft.com/office/drawing/2014/main" id="{91233290-FBEB-40E5-AB55-50B37A209341}"/>
              </a:ext>
            </a:extLst>
          </p:cNvPr>
          <p:cNvGraphicFramePr>
            <a:graphicFrameLocks noGrp="1"/>
          </p:cNvGraphicFramePr>
          <p:nvPr>
            <p:extLst>
              <p:ext uri="{D42A27DB-BD31-4B8C-83A1-F6EECF244321}">
                <p14:modId xmlns:p14="http://schemas.microsoft.com/office/powerpoint/2010/main" val="3926236292"/>
              </p:ext>
            </p:extLst>
          </p:nvPr>
        </p:nvGraphicFramePr>
        <p:xfrm>
          <a:off x="7078834" y="948090"/>
          <a:ext cx="4392612" cy="5852160"/>
        </p:xfrm>
        <a:graphic>
          <a:graphicData uri="http://schemas.openxmlformats.org/drawingml/2006/table">
            <a:tbl>
              <a:tblPr/>
              <a:tblGrid>
                <a:gridCol w="1476165">
                  <a:extLst>
                    <a:ext uri="{9D8B030D-6E8A-4147-A177-3AD203B41FA5}">
                      <a16:colId xmlns:a16="http://schemas.microsoft.com/office/drawing/2014/main" val="3453478572"/>
                    </a:ext>
                  </a:extLst>
                </a:gridCol>
                <a:gridCol w="2916447">
                  <a:extLst>
                    <a:ext uri="{9D8B030D-6E8A-4147-A177-3AD203B41FA5}">
                      <a16:colId xmlns:a16="http://schemas.microsoft.com/office/drawing/2014/main" val="431804753"/>
                    </a:ext>
                  </a:extLst>
                </a:gridCol>
              </a:tblGrid>
              <a:tr h="243814">
                <a:tc gridSpan="2">
                  <a:txBody>
                    <a:bodyPr/>
                    <a:lstStyle/>
                    <a:p>
                      <a:r>
                        <a:rPr lang="en-US" sz="1600" b="1">
                          <a:solidFill>
                            <a:srgbClr val="000000"/>
                          </a:solidFill>
                          <a:effectLst/>
                          <a:latin typeface="Adobe 仿宋 Std R"/>
                        </a:rPr>
                        <a:t>HBase</a:t>
                      </a:r>
                      <a:endParaRPr 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hMerge="1">
                  <a:txBody>
                    <a:bodyPr/>
                    <a:lstStyle/>
                    <a:p>
                      <a:endParaRPr lang="zh-CN" altLang="en-US"/>
                    </a:p>
                  </a:txBody>
                  <a:tcPr/>
                </a:tc>
                <a:extLst>
                  <a:ext uri="{0D108BD9-81ED-4DB2-BD59-A6C34878D82A}">
                    <a16:rowId xmlns:a16="http://schemas.microsoft.com/office/drawing/2014/main" val="1713440706"/>
                  </a:ext>
                </a:extLst>
              </a:tr>
              <a:tr h="243814">
                <a:tc>
                  <a:txBody>
                    <a:bodyPr/>
                    <a:lstStyle/>
                    <a:p>
                      <a:r>
                        <a:rPr lang="zh-CN" altLang="en-US" sz="1600">
                          <a:solidFill>
                            <a:srgbClr val="000000"/>
                          </a:solidFill>
                          <a:effectLst/>
                          <a:latin typeface="Adobe 仿宋 Std R"/>
                        </a:rPr>
                        <a:t>数据库类型</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sz="1600">
                          <a:solidFill>
                            <a:srgbClr val="000000"/>
                          </a:solidFill>
                          <a:effectLst/>
                          <a:latin typeface="Adobe 仿宋 Std R"/>
                        </a:rPr>
                        <a:t>NoSql—</a:t>
                      </a:r>
                      <a:r>
                        <a:rPr lang="zh-CN" altLang="en-US" sz="1600">
                          <a:solidFill>
                            <a:srgbClr val="000000"/>
                          </a:solidFill>
                          <a:effectLst/>
                          <a:latin typeface="Adobe 仿宋 Std R"/>
                        </a:rPr>
                        <a:t>列式数据库</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1250806544"/>
                  </a:ext>
                </a:extLst>
              </a:tr>
              <a:tr h="243814">
                <a:tc>
                  <a:txBody>
                    <a:bodyPr/>
                    <a:lstStyle/>
                    <a:p>
                      <a:r>
                        <a:rPr lang="zh-CN" altLang="en-US" sz="1600" dirty="0">
                          <a:solidFill>
                            <a:srgbClr val="000000"/>
                          </a:solidFill>
                          <a:effectLst/>
                          <a:latin typeface="Adobe 仿宋 Std R"/>
                        </a:rPr>
                        <a:t>运行环境</a:t>
                      </a:r>
                      <a:endParaRPr lang="zh-CN" altLang="en-US" sz="1600" dirty="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en-US" sz="1600">
                          <a:solidFill>
                            <a:srgbClr val="000000"/>
                          </a:solidFill>
                          <a:effectLst/>
                          <a:latin typeface="Adobe 仿宋 Std R"/>
                        </a:rPr>
                        <a:t>Linux</a:t>
                      </a:r>
                      <a:endParaRPr 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982609966"/>
                  </a:ext>
                </a:extLst>
              </a:tr>
              <a:tr h="487627">
                <a:tc>
                  <a:txBody>
                    <a:bodyPr/>
                    <a:lstStyle/>
                    <a:p>
                      <a:r>
                        <a:rPr lang="zh-CN" altLang="en-US" sz="1600">
                          <a:solidFill>
                            <a:srgbClr val="000000"/>
                          </a:solidFill>
                          <a:effectLst/>
                          <a:latin typeface="Adobe 仿宋 Std R"/>
                        </a:rPr>
                        <a:t>是否可以搭建集群</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zh-CN" altLang="en-US" sz="1600">
                          <a:solidFill>
                            <a:srgbClr val="000000"/>
                          </a:solidFill>
                          <a:effectLst/>
                          <a:latin typeface="Adobe 仿宋 Std R"/>
                        </a:rPr>
                        <a:t>天然的分布式数据库，具有自动分片功能</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1926003102"/>
                  </a:ext>
                </a:extLst>
              </a:tr>
              <a:tr h="243814">
                <a:tc>
                  <a:txBody>
                    <a:bodyPr/>
                    <a:lstStyle/>
                    <a:p>
                      <a:r>
                        <a:rPr lang="zh-CN" altLang="en-US" sz="1600">
                          <a:solidFill>
                            <a:srgbClr val="000000"/>
                          </a:solidFill>
                          <a:effectLst/>
                          <a:latin typeface="Adobe 仿宋 Std R"/>
                        </a:rPr>
                        <a:t>可扩展性</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zh-CN" altLang="en-US" sz="1600" dirty="0">
                          <a:solidFill>
                            <a:srgbClr val="000000"/>
                          </a:solidFill>
                          <a:effectLst/>
                          <a:latin typeface="Adobe 仿宋 Std R"/>
                        </a:rPr>
                        <a:t>强，</a:t>
                      </a:r>
                      <a:r>
                        <a:rPr lang="zh-CN" altLang="en-US" sz="1600" b="1" dirty="0">
                          <a:solidFill>
                            <a:srgbClr val="FF0000"/>
                          </a:solidFill>
                          <a:effectLst/>
                          <a:latin typeface="Adobe 仿宋 Std R"/>
                        </a:rPr>
                        <a:t>无缝支持水平拓展</a:t>
                      </a:r>
                      <a:endParaRPr lang="zh-CN" altLang="en-US" sz="1600" b="1" dirty="0">
                        <a:solidFill>
                          <a:srgbClr val="FF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1297534712"/>
                  </a:ext>
                </a:extLst>
              </a:tr>
              <a:tr h="731441">
                <a:tc>
                  <a:txBody>
                    <a:bodyPr/>
                    <a:lstStyle/>
                    <a:p>
                      <a:r>
                        <a:rPr lang="zh-CN" altLang="en-US" sz="1600">
                          <a:solidFill>
                            <a:srgbClr val="000000"/>
                          </a:solidFill>
                          <a:effectLst/>
                          <a:latin typeface="Adobe 仿宋 Std R"/>
                        </a:rPr>
                        <a:t>插入</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zh-CN" altLang="en-US" sz="1600" dirty="0">
                          <a:solidFill>
                            <a:srgbClr val="000000"/>
                          </a:solidFill>
                          <a:effectLst/>
                          <a:latin typeface="Adobe 仿宋 Std R"/>
                        </a:rPr>
                        <a:t>与设置的参数关系很大，批量插入和单条插入差别大，单台机器能够实现</a:t>
                      </a:r>
                      <a:r>
                        <a:rPr lang="en-US" altLang="zh-CN" sz="1600" dirty="0">
                          <a:solidFill>
                            <a:srgbClr val="000000"/>
                          </a:solidFill>
                          <a:effectLst/>
                          <a:latin typeface="Adobe 仿宋 Std R"/>
                        </a:rPr>
                        <a:t>1w~3w</a:t>
                      </a:r>
                      <a:r>
                        <a:rPr lang="zh-CN" altLang="en-US" sz="1600" dirty="0">
                          <a:solidFill>
                            <a:srgbClr val="000000"/>
                          </a:solidFill>
                          <a:effectLst/>
                          <a:latin typeface="Adobe 仿宋 Std R"/>
                        </a:rPr>
                        <a:t>之间的插入速度</a:t>
                      </a:r>
                      <a:endParaRPr lang="zh-CN" altLang="en-US" sz="1600" dirty="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3718404521"/>
                  </a:ext>
                </a:extLst>
              </a:tr>
              <a:tr h="487627">
                <a:tc>
                  <a:txBody>
                    <a:bodyPr/>
                    <a:lstStyle/>
                    <a:p>
                      <a:r>
                        <a:rPr lang="zh-CN" altLang="en-US" sz="1600">
                          <a:solidFill>
                            <a:srgbClr val="000000"/>
                          </a:solidFill>
                          <a:effectLst/>
                          <a:latin typeface="Adobe 仿宋 Std R"/>
                        </a:rPr>
                        <a:t>查询</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zh-CN" altLang="en-US" sz="1600" dirty="0">
                          <a:solidFill>
                            <a:srgbClr val="000000"/>
                          </a:solidFill>
                          <a:effectLst/>
                          <a:latin typeface="Adobe 仿宋 Std R"/>
                        </a:rPr>
                        <a:t>只支持按照</a:t>
                      </a:r>
                      <a:r>
                        <a:rPr lang="en-US" altLang="zh-CN" sz="1600" dirty="0" err="1">
                          <a:solidFill>
                            <a:srgbClr val="000000"/>
                          </a:solidFill>
                          <a:effectLst/>
                          <a:latin typeface="Adobe 仿宋 Std R"/>
                        </a:rPr>
                        <a:t>rowkey</a:t>
                      </a:r>
                      <a:r>
                        <a:rPr lang="zh-CN" altLang="en-US" sz="1600" dirty="0">
                          <a:solidFill>
                            <a:srgbClr val="000000"/>
                          </a:solidFill>
                          <a:effectLst/>
                          <a:latin typeface="Adobe 仿宋 Std R"/>
                        </a:rPr>
                        <a:t>来查询或者全表扫描</a:t>
                      </a:r>
                      <a:endParaRPr lang="zh-CN" altLang="en-US" sz="1600" dirty="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616900155"/>
                  </a:ext>
                </a:extLst>
              </a:tr>
              <a:tr h="243814">
                <a:tc>
                  <a:txBody>
                    <a:bodyPr/>
                    <a:lstStyle/>
                    <a:p>
                      <a:r>
                        <a:rPr lang="zh-CN" altLang="en-US" sz="1600">
                          <a:solidFill>
                            <a:srgbClr val="000000"/>
                          </a:solidFill>
                          <a:effectLst/>
                          <a:latin typeface="Adobe 仿宋 Std R"/>
                        </a:rPr>
                        <a:t>范围查询</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zh-CN" altLang="en-US" sz="1600" dirty="0">
                          <a:solidFill>
                            <a:srgbClr val="000000"/>
                          </a:solidFill>
                          <a:effectLst/>
                          <a:latin typeface="Adobe 仿宋 Std R"/>
                        </a:rPr>
                        <a:t>不支持</a:t>
                      </a:r>
                      <a:endParaRPr lang="zh-CN" altLang="en-US" sz="1600" dirty="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3125682104"/>
                  </a:ext>
                </a:extLst>
              </a:tr>
              <a:tr h="243814">
                <a:tc>
                  <a:txBody>
                    <a:bodyPr/>
                    <a:lstStyle/>
                    <a:p>
                      <a:r>
                        <a:rPr lang="zh-CN" altLang="en-US" sz="1600">
                          <a:solidFill>
                            <a:srgbClr val="000000"/>
                          </a:solidFill>
                          <a:effectLst/>
                          <a:latin typeface="Adobe 仿宋 Std R"/>
                        </a:rPr>
                        <a:t>模糊匹配</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zh-CN" altLang="en-US" sz="1600">
                          <a:solidFill>
                            <a:srgbClr val="000000"/>
                          </a:solidFill>
                          <a:effectLst/>
                          <a:latin typeface="Adobe 仿宋 Std R"/>
                        </a:rPr>
                        <a:t>不支持</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2446426190"/>
                  </a:ext>
                </a:extLst>
              </a:tr>
              <a:tr h="243814">
                <a:tc>
                  <a:txBody>
                    <a:bodyPr/>
                    <a:lstStyle/>
                    <a:p>
                      <a:r>
                        <a:rPr lang="zh-CN" altLang="en-US" sz="1600">
                          <a:solidFill>
                            <a:srgbClr val="000000"/>
                          </a:solidFill>
                          <a:effectLst/>
                          <a:latin typeface="Adobe 仿宋 Std R"/>
                        </a:rPr>
                        <a:t>时间范围查询</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zh-CN" altLang="en-US" sz="1600" dirty="0">
                          <a:solidFill>
                            <a:srgbClr val="000000"/>
                          </a:solidFill>
                          <a:effectLst/>
                          <a:latin typeface="Adobe 仿宋 Std R"/>
                        </a:rPr>
                        <a:t>不支持</a:t>
                      </a:r>
                      <a:endParaRPr lang="zh-CN" altLang="en-US" sz="1600" dirty="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260074891"/>
                  </a:ext>
                </a:extLst>
              </a:tr>
              <a:tr h="1219068">
                <a:tc>
                  <a:txBody>
                    <a:bodyPr/>
                    <a:lstStyle/>
                    <a:p>
                      <a:r>
                        <a:rPr lang="zh-CN" altLang="en-US" sz="1600" dirty="0">
                          <a:solidFill>
                            <a:srgbClr val="000000"/>
                          </a:solidFill>
                          <a:effectLst/>
                          <a:latin typeface="Adobe 仿宋 Std R"/>
                        </a:rPr>
                        <a:t>大数据量下的查询响应时间</a:t>
                      </a:r>
                      <a:endParaRPr lang="zh-CN" altLang="en-US" sz="1600" dirty="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zh-CN" altLang="en-US" sz="1600" b="1" dirty="0">
                          <a:solidFill>
                            <a:srgbClr val="FF0000"/>
                          </a:solidFill>
                          <a:effectLst/>
                          <a:latin typeface="Adobe 仿宋 Std R"/>
                        </a:rPr>
                        <a:t>各个数据级别下的响应时间： </a:t>
                      </a:r>
                      <a:r>
                        <a:rPr lang="en-US" altLang="zh-CN" sz="1600" b="1" dirty="0">
                          <a:solidFill>
                            <a:srgbClr val="FF0000"/>
                          </a:solidFill>
                          <a:effectLst/>
                          <a:latin typeface="Adobe 仿宋 Std R"/>
                        </a:rPr>
                        <a:t>(</a:t>
                      </a:r>
                      <a:r>
                        <a:rPr lang="zh-CN" altLang="en-US" sz="1600" b="1" dirty="0">
                          <a:solidFill>
                            <a:srgbClr val="FF0000"/>
                          </a:solidFill>
                          <a:effectLst/>
                          <a:latin typeface="Adobe 仿宋 Std R"/>
                        </a:rPr>
                        <a:t>均为随机读取，不命中缓存</a:t>
                      </a:r>
                      <a:r>
                        <a:rPr lang="en-US" altLang="zh-CN" sz="1600" b="1" dirty="0">
                          <a:solidFill>
                            <a:srgbClr val="FF0000"/>
                          </a:solidFill>
                          <a:effectLst/>
                          <a:latin typeface="Adobe 仿宋 Std R"/>
                        </a:rPr>
                        <a:t>)</a:t>
                      </a:r>
                      <a:endParaRPr lang="zh-CN" altLang="en-US" sz="1600" b="1" dirty="0">
                        <a:solidFill>
                          <a:srgbClr val="FF0000"/>
                        </a:solidFill>
                        <a:effectLst/>
                      </a:endParaRPr>
                    </a:p>
                    <a:p>
                      <a:r>
                        <a:rPr lang="en-US" altLang="zh-CN" sz="1600" b="1" dirty="0">
                          <a:solidFill>
                            <a:srgbClr val="FF0000"/>
                          </a:solidFill>
                          <a:effectLst/>
                          <a:latin typeface="Adobe 仿宋 Std R"/>
                        </a:rPr>
                        <a:t>1</a:t>
                      </a:r>
                      <a:r>
                        <a:rPr lang="zh-CN" altLang="en-US" sz="1600" b="1" dirty="0">
                          <a:solidFill>
                            <a:srgbClr val="FF0000"/>
                          </a:solidFill>
                          <a:effectLst/>
                          <a:latin typeface="Adobe 仿宋 Std R"/>
                        </a:rPr>
                        <a:t>、</a:t>
                      </a:r>
                      <a:r>
                        <a:rPr lang="en-US" altLang="zh-CN" sz="1600" b="1" dirty="0">
                          <a:solidFill>
                            <a:srgbClr val="FF0000"/>
                          </a:solidFill>
                          <a:effectLst/>
                          <a:latin typeface="Adobe 仿宋 Std R"/>
                        </a:rPr>
                        <a:t>3</a:t>
                      </a:r>
                      <a:r>
                        <a:rPr lang="zh-CN" altLang="en-US" sz="1600" b="1" dirty="0">
                          <a:solidFill>
                            <a:srgbClr val="FF0000"/>
                          </a:solidFill>
                          <a:effectLst/>
                          <a:latin typeface="Adobe 仿宋 Std R"/>
                        </a:rPr>
                        <a:t>亿</a:t>
                      </a:r>
                      <a:r>
                        <a:rPr lang="en-US" altLang="zh-CN" sz="1600" b="1" dirty="0">
                          <a:solidFill>
                            <a:srgbClr val="FF0000"/>
                          </a:solidFill>
                          <a:effectLst/>
                          <a:latin typeface="Adobe 仿宋 Std R"/>
                        </a:rPr>
                        <a:t>-------------------5ms(</a:t>
                      </a:r>
                      <a:r>
                        <a:rPr lang="zh-CN" altLang="en-US" sz="1600" b="1" dirty="0">
                          <a:solidFill>
                            <a:srgbClr val="FF0000"/>
                          </a:solidFill>
                          <a:effectLst/>
                          <a:latin typeface="Adobe 仿宋 Std R"/>
                        </a:rPr>
                        <a:t>单行</a:t>
                      </a:r>
                      <a:r>
                        <a:rPr lang="en-US" altLang="zh-CN" sz="1600" b="1" dirty="0">
                          <a:solidFill>
                            <a:srgbClr val="FF0000"/>
                          </a:solidFill>
                          <a:effectLst/>
                          <a:latin typeface="Adobe 仿宋 Std R"/>
                        </a:rPr>
                        <a:t>)</a:t>
                      </a:r>
                      <a:endParaRPr lang="zh-CN" altLang="en-US" sz="1600" b="1" dirty="0">
                        <a:solidFill>
                          <a:srgbClr val="FF0000"/>
                        </a:solidFill>
                        <a:effectLst/>
                      </a:endParaRPr>
                    </a:p>
                    <a:p>
                      <a:r>
                        <a:rPr lang="en-US" altLang="zh-CN" sz="1600" b="1" dirty="0">
                          <a:solidFill>
                            <a:srgbClr val="FF0000"/>
                          </a:solidFill>
                          <a:effectLst/>
                          <a:latin typeface="Adobe 仿宋 Std R"/>
                        </a:rPr>
                        <a:t>2</a:t>
                      </a:r>
                      <a:r>
                        <a:rPr lang="zh-CN" altLang="en-US" sz="1600" b="1" dirty="0">
                          <a:solidFill>
                            <a:srgbClr val="FF0000"/>
                          </a:solidFill>
                          <a:effectLst/>
                          <a:latin typeface="Adobe 仿宋 Std R"/>
                        </a:rPr>
                        <a:t>、</a:t>
                      </a:r>
                      <a:r>
                        <a:rPr lang="en-US" altLang="zh-CN" sz="1600" b="1" dirty="0">
                          <a:solidFill>
                            <a:srgbClr val="FF0000"/>
                          </a:solidFill>
                          <a:effectLst/>
                          <a:latin typeface="Adobe 仿宋 Std R"/>
                        </a:rPr>
                        <a:t>3</a:t>
                      </a:r>
                      <a:r>
                        <a:rPr lang="zh-CN" altLang="en-US" sz="1600" b="1" dirty="0">
                          <a:solidFill>
                            <a:srgbClr val="FF0000"/>
                          </a:solidFill>
                          <a:effectLst/>
                          <a:latin typeface="Adobe 仿宋 Std R"/>
                        </a:rPr>
                        <a:t>亿</a:t>
                      </a:r>
                      <a:r>
                        <a:rPr lang="en-US" altLang="zh-CN" sz="1600" b="1" dirty="0">
                          <a:solidFill>
                            <a:srgbClr val="FF0000"/>
                          </a:solidFill>
                          <a:effectLst/>
                          <a:latin typeface="Adobe 仿宋 Std R"/>
                        </a:rPr>
                        <a:t>-------------------124ms(30</a:t>
                      </a:r>
                      <a:r>
                        <a:rPr lang="zh-CN" altLang="en-US" sz="1600" b="1" dirty="0">
                          <a:solidFill>
                            <a:srgbClr val="FF0000"/>
                          </a:solidFill>
                          <a:effectLst/>
                          <a:latin typeface="Adobe 仿宋 Std R"/>
                        </a:rPr>
                        <a:t>行</a:t>
                      </a:r>
                      <a:r>
                        <a:rPr lang="en-US" altLang="zh-CN" sz="1600" dirty="0">
                          <a:solidFill>
                            <a:srgbClr val="000000"/>
                          </a:solidFill>
                          <a:effectLst/>
                          <a:latin typeface="Adobe 仿宋 Std R"/>
                        </a:rPr>
                        <a:t>)</a:t>
                      </a:r>
                      <a:endParaRPr lang="zh-CN" altLang="en-US" sz="1600" dirty="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1441067619"/>
                  </a:ext>
                </a:extLst>
              </a:tr>
              <a:tr h="1219068">
                <a:tc>
                  <a:txBody>
                    <a:bodyPr/>
                    <a:lstStyle/>
                    <a:p>
                      <a:r>
                        <a:rPr lang="zh-CN" altLang="en-US" sz="1600">
                          <a:solidFill>
                            <a:srgbClr val="000000"/>
                          </a:solidFill>
                          <a:effectLst/>
                          <a:latin typeface="Adobe 仿宋 Std R"/>
                        </a:rPr>
                        <a:t>大数据量下占用的磁盘空间</a:t>
                      </a:r>
                      <a:endParaRPr lang="zh-CN" altLang="en-US" sz="160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tc>
                  <a:txBody>
                    <a:bodyPr/>
                    <a:lstStyle/>
                    <a:p>
                      <a:r>
                        <a:rPr lang="zh-CN" altLang="en-US" sz="1600" dirty="0">
                          <a:solidFill>
                            <a:srgbClr val="000000"/>
                          </a:solidFill>
                          <a:effectLst/>
                          <a:latin typeface="Adobe 仿宋 Std R"/>
                        </a:rPr>
                        <a:t>各个数据级别下的磁盘占用空间（以出租车表为例，</a:t>
                      </a:r>
                      <a:r>
                        <a:rPr lang="en-US" altLang="zh-CN" sz="1600" dirty="0">
                          <a:solidFill>
                            <a:srgbClr val="000000"/>
                          </a:solidFill>
                          <a:effectLst/>
                          <a:latin typeface="Adobe 仿宋 Std R"/>
                        </a:rPr>
                        <a:t>17</a:t>
                      </a:r>
                      <a:r>
                        <a:rPr lang="zh-CN" altLang="en-US" sz="1600" dirty="0">
                          <a:solidFill>
                            <a:srgbClr val="000000"/>
                          </a:solidFill>
                          <a:effectLst/>
                          <a:latin typeface="Adobe 仿宋 Std R"/>
                        </a:rPr>
                        <a:t>个字段，一行</a:t>
                      </a:r>
                      <a:r>
                        <a:rPr lang="en-US" altLang="zh-CN" sz="1600" dirty="0">
                          <a:solidFill>
                            <a:srgbClr val="000000"/>
                          </a:solidFill>
                          <a:effectLst/>
                          <a:latin typeface="Adobe 仿宋 Std R"/>
                        </a:rPr>
                        <a:t>200</a:t>
                      </a:r>
                      <a:r>
                        <a:rPr lang="zh-CN" altLang="en-US" sz="1600" dirty="0">
                          <a:solidFill>
                            <a:srgbClr val="000000"/>
                          </a:solidFill>
                          <a:effectLst/>
                          <a:latin typeface="Adobe 仿宋 Std R"/>
                        </a:rPr>
                        <a:t>个字节）：</a:t>
                      </a:r>
                      <a:endParaRPr lang="zh-CN" altLang="en-US" sz="1600" dirty="0">
                        <a:solidFill>
                          <a:srgbClr val="000000"/>
                        </a:solidFill>
                        <a:effectLst/>
                      </a:endParaRPr>
                    </a:p>
                    <a:p>
                      <a:r>
                        <a:rPr lang="en-US" altLang="zh-CN" sz="1600" dirty="0">
                          <a:solidFill>
                            <a:srgbClr val="000000"/>
                          </a:solidFill>
                          <a:effectLst/>
                          <a:latin typeface="Adobe 仿宋 Std R"/>
                        </a:rPr>
                        <a:t>1</a:t>
                      </a:r>
                      <a:r>
                        <a:rPr lang="zh-CN" altLang="en-US" sz="1600" dirty="0">
                          <a:solidFill>
                            <a:srgbClr val="000000"/>
                          </a:solidFill>
                          <a:effectLst/>
                          <a:latin typeface="Adobe 仿宋 Std R"/>
                        </a:rPr>
                        <a:t>、</a:t>
                      </a:r>
                      <a:r>
                        <a:rPr lang="en-US" altLang="zh-CN" sz="1600" dirty="0">
                          <a:solidFill>
                            <a:srgbClr val="000000"/>
                          </a:solidFill>
                          <a:effectLst/>
                          <a:latin typeface="Adobe 仿宋 Std R"/>
                        </a:rPr>
                        <a:t>1</a:t>
                      </a:r>
                      <a:r>
                        <a:rPr lang="zh-CN" altLang="en-US" sz="1600" dirty="0">
                          <a:solidFill>
                            <a:srgbClr val="000000"/>
                          </a:solidFill>
                          <a:effectLst/>
                          <a:latin typeface="Adobe 仿宋 Std R"/>
                        </a:rPr>
                        <a:t>亿</a:t>
                      </a:r>
                      <a:r>
                        <a:rPr lang="en-US" altLang="zh-CN" sz="1600" dirty="0">
                          <a:solidFill>
                            <a:srgbClr val="000000"/>
                          </a:solidFill>
                          <a:effectLst/>
                          <a:latin typeface="Adobe 仿宋 Std R"/>
                        </a:rPr>
                        <a:t>-------------------18G</a:t>
                      </a:r>
                      <a:r>
                        <a:rPr lang="zh-CN" altLang="en-US" sz="1600" dirty="0">
                          <a:solidFill>
                            <a:srgbClr val="000000"/>
                          </a:solidFill>
                          <a:effectLst/>
                          <a:latin typeface="Adobe 仿宋 Std R"/>
                        </a:rPr>
                        <a:t>（使用</a:t>
                      </a:r>
                      <a:r>
                        <a:rPr lang="en-US" altLang="zh-CN" sz="1600" dirty="0">
                          <a:solidFill>
                            <a:srgbClr val="000000"/>
                          </a:solidFill>
                          <a:effectLst/>
                          <a:latin typeface="Adobe 仿宋 Std R"/>
                        </a:rPr>
                        <a:t>GZ</a:t>
                      </a:r>
                      <a:r>
                        <a:rPr lang="zh-CN" altLang="en-US" sz="1600" dirty="0">
                          <a:solidFill>
                            <a:srgbClr val="000000"/>
                          </a:solidFill>
                          <a:effectLst/>
                          <a:latin typeface="Adobe 仿宋 Std R"/>
                        </a:rPr>
                        <a:t>压缩） </a:t>
                      </a:r>
                      <a:endParaRPr lang="zh-CN" altLang="en-US" sz="1600" dirty="0">
                        <a:solidFill>
                          <a:srgbClr val="000000"/>
                        </a:solidFill>
                        <a:effectLst/>
                      </a:endParaRPr>
                    </a:p>
                  </a:txBody>
                  <a:tcPr marL="18174" marR="181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2"/>
                    </a:solidFill>
                  </a:tcPr>
                </a:tc>
                <a:extLst>
                  <a:ext uri="{0D108BD9-81ED-4DB2-BD59-A6C34878D82A}">
                    <a16:rowId xmlns:a16="http://schemas.microsoft.com/office/drawing/2014/main" val="2660495778"/>
                  </a:ext>
                </a:extLst>
              </a:tr>
            </a:tbl>
          </a:graphicData>
        </a:graphic>
      </p:graphicFrame>
      <p:sp>
        <p:nvSpPr>
          <p:cNvPr id="9" name="矩形 8">
            <a:extLst>
              <a:ext uri="{FF2B5EF4-FFF2-40B4-BE49-F238E27FC236}">
                <a16:creationId xmlns:a16="http://schemas.microsoft.com/office/drawing/2014/main" id="{8BFC1448-C602-49C3-9C54-F91A3C280E76}"/>
              </a:ext>
            </a:extLst>
          </p:cNvPr>
          <p:cNvSpPr/>
          <p:nvPr/>
        </p:nvSpPr>
        <p:spPr>
          <a:xfrm>
            <a:off x="7866184" y="404371"/>
            <a:ext cx="4572000" cy="522287"/>
          </a:xfrm>
          <a:prstGeom prst="rect">
            <a:avLst/>
          </a:prstGeom>
        </p:spPr>
        <p:txBody>
          <a:bodyPr>
            <a:spAutoFit/>
          </a:bodyPr>
          <a:lstStyle/>
          <a:p>
            <a:pPr eaLnBrk="1" hangingPunct="1">
              <a:defRPr/>
            </a:pPr>
            <a:r>
              <a:rPr lang="en-US" altLang="zh-CN" sz="2800" cap="all" spc="-60" dirty="0">
                <a:solidFill>
                  <a:srgbClr val="D1282E"/>
                </a:solidFill>
                <a:latin typeface="Arial Black"/>
                <a:ea typeface="微软雅黑" panose="020B0503020204020204" pitchFamily="34" charset="-122"/>
                <a:cs typeface="+mj-cs"/>
              </a:rPr>
              <a:t>HBase</a:t>
            </a:r>
            <a:r>
              <a:rPr lang="zh-CN" altLang="en-US" sz="2800" cap="all" spc="-60" dirty="0">
                <a:solidFill>
                  <a:srgbClr val="D1282E"/>
                </a:solidFill>
                <a:latin typeface="Arial Black"/>
                <a:ea typeface="微软雅黑" panose="020B0503020204020204" pitchFamily="34" charset="-122"/>
                <a:cs typeface="+mj-cs"/>
              </a:rPr>
              <a:t>性能测试</a:t>
            </a:r>
            <a:endParaRPr lang="zh-CN" altLang="en-US" dirty="0"/>
          </a:p>
        </p:txBody>
      </p:sp>
    </p:spTree>
    <p:extLst>
      <p:ext uri="{BB962C8B-B14F-4D97-AF65-F5344CB8AC3E}">
        <p14:creationId xmlns:p14="http://schemas.microsoft.com/office/powerpoint/2010/main" val="312611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5FE2477-6A0D-43ED-B843-AF718AAB1138}"/>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FE6CB909-093D-4EEE-BD54-81294BAE3467}"/>
              </a:ext>
            </a:extLst>
          </p:cNvPr>
          <p:cNvSpPr>
            <a:spLocks noGrp="1"/>
          </p:cNvSpPr>
          <p:nvPr>
            <p:ph type="body" sz="quarter" idx="15"/>
          </p:nvPr>
        </p:nvSpPr>
        <p:spPr/>
        <p:txBody>
          <a:bodyPr/>
          <a:lstStyle/>
          <a:p>
            <a:r>
              <a:rPr lang="zh-CN" altLang="en-US" dirty="0"/>
              <a:t>大数据处理和分析</a:t>
            </a:r>
          </a:p>
        </p:txBody>
      </p:sp>
      <p:sp>
        <p:nvSpPr>
          <p:cNvPr id="4" name="文本占位符 3">
            <a:extLst>
              <a:ext uri="{FF2B5EF4-FFF2-40B4-BE49-F238E27FC236}">
                <a16:creationId xmlns:a16="http://schemas.microsoft.com/office/drawing/2014/main" id="{33FC4399-FA3F-4F9B-871B-0245601AFEBE}"/>
              </a:ext>
            </a:extLst>
          </p:cNvPr>
          <p:cNvSpPr>
            <a:spLocks noGrp="1"/>
          </p:cNvSpPr>
          <p:nvPr>
            <p:ph type="body" sz="quarter" idx="16"/>
          </p:nvPr>
        </p:nvSpPr>
        <p:spPr>
          <a:xfrm>
            <a:off x="695402" y="952010"/>
            <a:ext cx="10058400" cy="3219450"/>
          </a:xfrm>
        </p:spPr>
        <p:txBody>
          <a:bodyPr/>
          <a:lstStyle/>
          <a:p>
            <a:r>
              <a:rPr lang="zh-CN" altLang="en-US" dirty="0"/>
              <a:t>提高单台机器的处理能力</a:t>
            </a:r>
            <a:endParaRPr lang="en-US" altLang="zh-CN" dirty="0"/>
          </a:p>
          <a:p>
            <a:r>
              <a:rPr lang="zh-CN" altLang="en-US" dirty="0"/>
              <a:t>几台机器并行处理</a:t>
            </a:r>
          </a:p>
        </p:txBody>
      </p:sp>
      <p:pic>
        <p:nvPicPr>
          <p:cNvPr id="6" name="Picture 2">
            <a:extLst>
              <a:ext uri="{FF2B5EF4-FFF2-40B4-BE49-F238E27FC236}">
                <a16:creationId xmlns:a16="http://schemas.microsoft.com/office/drawing/2014/main" id="{95833D69-159A-4E27-AAEA-F0EEEFC76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4306" y="367235"/>
            <a:ext cx="4278920" cy="28839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内容占位符 3">
            <a:extLst>
              <a:ext uri="{FF2B5EF4-FFF2-40B4-BE49-F238E27FC236}">
                <a16:creationId xmlns:a16="http://schemas.microsoft.com/office/drawing/2014/main" id="{55F98758-9FB9-4C6B-8F1E-C0B7FF719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6668" y="2164318"/>
            <a:ext cx="6037638" cy="4528578"/>
          </a:xfrm>
          <a:prstGeom prst="rect">
            <a:avLst/>
          </a:prstGeom>
        </p:spPr>
      </p:pic>
      <p:sp>
        <p:nvSpPr>
          <p:cNvPr id="8" name="文本框 7">
            <a:extLst>
              <a:ext uri="{FF2B5EF4-FFF2-40B4-BE49-F238E27FC236}">
                <a16:creationId xmlns:a16="http://schemas.microsoft.com/office/drawing/2014/main" id="{737EDA1F-6858-494F-AD42-09F4AB8F2BAF}"/>
              </a:ext>
            </a:extLst>
          </p:cNvPr>
          <p:cNvSpPr txBox="1"/>
          <p:nvPr/>
        </p:nvSpPr>
        <p:spPr>
          <a:xfrm>
            <a:off x="5666654" y="5212021"/>
            <a:ext cx="6097836"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u="none" strike="noStrike" cap="none" normalizeH="0" baseline="0" dirty="0">
                <a:ln>
                  <a:noFill/>
                </a:ln>
                <a:solidFill>
                  <a:schemeClr val="tx1"/>
                </a:solidFill>
                <a:effectLst/>
              </a:rPr>
              <a:t>利用分布式并行编程模型和计算框架，结合机器学习和数据挖掘算法，实现对海量数据的处理和分析；对分析结果进行可视化呈现，帮助人们更好地理解数据、分析数据</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88571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DFC095A-BC44-4D2C-B356-6578375F92E6}"/>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6A411BCC-382E-4C93-A14B-847DC9341BFB}"/>
              </a:ext>
            </a:extLst>
          </p:cNvPr>
          <p:cNvSpPr>
            <a:spLocks noGrp="1"/>
          </p:cNvSpPr>
          <p:nvPr>
            <p:ph type="body" sz="quarter" idx="15"/>
          </p:nvPr>
        </p:nvSpPr>
        <p:spPr/>
        <p:txBody>
          <a:bodyPr/>
          <a:lstStyle/>
          <a:p>
            <a:r>
              <a:rPr lang="zh-CN" altLang="en-US" dirty="0"/>
              <a:t>课程回顾</a:t>
            </a:r>
          </a:p>
        </p:txBody>
      </p:sp>
      <p:sp>
        <p:nvSpPr>
          <p:cNvPr id="4" name="文本占位符 3">
            <a:extLst>
              <a:ext uri="{FF2B5EF4-FFF2-40B4-BE49-F238E27FC236}">
                <a16:creationId xmlns:a16="http://schemas.microsoft.com/office/drawing/2014/main" id="{6A16743C-287A-4F5B-A58D-DE28763390A2}"/>
              </a:ext>
            </a:extLst>
          </p:cNvPr>
          <p:cNvSpPr>
            <a:spLocks noGrp="1"/>
          </p:cNvSpPr>
          <p:nvPr>
            <p:ph type="body" sz="quarter" idx="16"/>
          </p:nvPr>
        </p:nvSpPr>
        <p:spPr/>
        <p:txBody>
          <a:bodyPr/>
          <a:lstStyle/>
          <a:p>
            <a:endParaRPr lang="zh-CN" altLang="en-US" dirty="0"/>
          </a:p>
        </p:txBody>
      </p:sp>
    </p:spTree>
    <p:extLst>
      <p:ext uri="{BB962C8B-B14F-4D97-AF65-F5344CB8AC3E}">
        <p14:creationId xmlns:p14="http://schemas.microsoft.com/office/powerpoint/2010/main" val="23438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6786391" y="2844885"/>
            <a:ext cx="5185272" cy="748988"/>
          </a:xfrm>
        </p:spPr>
        <p:txBody>
          <a:bodyPr/>
          <a:lstStyle/>
          <a:p>
            <a:r>
              <a:rPr lang="zh-CN" altLang="en-US" sz="2800" dirty="0"/>
              <a:t>第一章</a:t>
            </a:r>
            <a:endParaRPr lang="en-US" altLang="zh-CN" sz="2800" dirty="0"/>
          </a:p>
          <a:p>
            <a:r>
              <a:rPr lang="zh-CN" altLang="en-US" sz="2800" dirty="0"/>
              <a:t>大数据处理与分析技术概述</a:t>
            </a:r>
          </a:p>
        </p:txBody>
      </p:sp>
      <p:sp>
        <p:nvSpPr>
          <p:cNvPr id="4" name="文本占位符 3"/>
          <p:cNvSpPr>
            <a:spLocks noGrp="1"/>
          </p:cNvSpPr>
          <p:nvPr>
            <p:ph type="body" sz="quarter" idx="13"/>
          </p:nvPr>
        </p:nvSpPr>
        <p:spPr/>
        <p:txBody>
          <a:bodyPr/>
          <a:lstStyle/>
          <a:p>
            <a:r>
              <a:rPr lang="zh-CN" altLang="en-US" dirty="0"/>
              <a:t>大数据技术的背景</a:t>
            </a:r>
          </a:p>
        </p:txBody>
      </p:sp>
      <p:sp>
        <p:nvSpPr>
          <p:cNvPr id="5" name="文本占位符 4"/>
          <p:cNvSpPr>
            <a:spLocks noGrp="1"/>
          </p:cNvSpPr>
          <p:nvPr>
            <p:ph type="body" sz="quarter" idx="14"/>
          </p:nvPr>
        </p:nvSpPr>
        <p:spPr/>
        <p:txBody>
          <a:bodyPr/>
          <a:lstStyle/>
          <a:p>
            <a:r>
              <a:rPr lang="en-US" altLang="zh-CN" dirty="0"/>
              <a:t>1</a:t>
            </a:r>
            <a:endParaRPr lang="zh-CN" altLang="en-US" dirty="0"/>
          </a:p>
        </p:txBody>
      </p:sp>
      <p:sp>
        <p:nvSpPr>
          <p:cNvPr id="6" name="文本占位符 5"/>
          <p:cNvSpPr>
            <a:spLocks noGrp="1"/>
          </p:cNvSpPr>
          <p:nvPr>
            <p:ph type="body" sz="quarter" idx="15"/>
          </p:nvPr>
        </p:nvSpPr>
        <p:spPr/>
        <p:txBody>
          <a:bodyPr/>
          <a:lstStyle/>
          <a:p>
            <a:r>
              <a:rPr lang="zh-CN" altLang="en-US" dirty="0"/>
              <a:t>大数据基本概念</a:t>
            </a:r>
          </a:p>
        </p:txBody>
      </p:sp>
      <p:sp>
        <p:nvSpPr>
          <p:cNvPr id="7" name="文本占位符 6"/>
          <p:cNvSpPr>
            <a:spLocks noGrp="1"/>
          </p:cNvSpPr>
          <p:nvPr>
            <p:ph type="body" sz="quarter" idx="16"/>
          </p:nvPr>
        </p:nvSpPr>
        <p:spPr/>
        <p:txBody>
          <a:bodyPr/>
          <a:lstStyle/>
          <a:p>
            <a:r>
              <a:rPr lang="en-US" altLang="zh-CN" dirty="0"/>
              <a:t>2</a:t>
            </a:r>
            <a:endParaRPr lang="zh-CN" altLang="en-US" dirty="0"/>
          </a:p>
        </p:txBody>
      </p:sp>
      <p:sp>
        <p:nvSpPr>
          <p:cNvPr id="8" name="文本占位符 7"/>
          <p:cNvSpPr>
            <a:spLocks noGrp="1"/>
          </p:cNvSpPr>
          <p:nvPr>
            <p:ph type="body" sz="quarter" idx="17"/>
          </p:nvPr>
        </p:nvSpPr>
        <p:spPr/>
        <p:txBody>
          <a:bodyPr/>
          <a:lstStyle/>
          <a:p>
            <a:r>
              <a:rPr lang="zh-CN" altLang="en-US" dirty="0"/>
              <a:t>大数据关键技术</a:t>
            </a:r>
          </a:p>
        </p:txBody>
      </p:sp>
      <p:sp>
        <p:nvSpPr>
          <p:cNvPr id="9" name="文本占位符 8"/>
          <p:cNvSpPr>
            <a:spLocks noGrp="1"/>
          </p:cNvSpPr>
          <p:nvPr>
            <p:ph type="body" sz="quarter" idx="18"/>
          </p:nvPr>
        </p:nvSpPr>
        <p:spPr/>
        <p:txBody>
          <a:bodyPr/>
          <a:lstStyle/>
          <a:p>
            <a:r>
              <a:rPr lang="en-US" altLang="zh-CN" dirty="0"/>
              <a:t>3</a:t>
            </a:r>
            <a:endParaRPr lang="zh-CN" altLang="en-US" dirty="0"/>
          </a:p>
        </p:txBody>
      </p:sp>
      <p:sp>
        <p:nvSpPr>
          <p:cNvPr id="10" name="文本占位符 9"/>
          <p:cNvSpPr>
            <a:spLocks noGrp="1"/>
          </p:cNvSpPr>
          <p:nvPr>
            <p:ph type="body" sz="quarter" idx="19"/>
          </p:nvPr>
        </p:nvSpPr>
        <p:spPr/>
        <p:txBody>
          <a:bodyPr/>
          <a:lstStyle/>
          <a:p>
            <a:r>
              <a:rPr lang="zh-CN" altLang="en-US" dirty="0"/>
              <a:t>大数据计算模式</a:t>
            </a:r>
          </a:p>
        </p:txBody>
      </p:sp>
      <p:sp>
        <p:nvSpPr>
          <p:cNvPr id="16" name="文本占位符 15"/>
          <p:cNvSpPr>
            <a:spLocks noGrp="1"/>
          </p:cNvSpPr>
          <p:nvPr>
            <p:ph type="body" sz="quarter" idx="20"/>
          </p:nvPr>
        </p:nvSpPr>
        <p:spPr/>
        <p:txBody>
          <a:bodyPr/>
          <a:lstStyle/>
          <a:p>
            <a:r>
              <a:rPr lang="en-US" altLang="zh-CN" dirty="0"/>
              <a:t>4</a:t>
            </a:r>
            <a:endParaRPr lang="zh-CN" altLang="en-US" dirty="0"/>
          </a:p>
        </p:txBody>
      </p:sp>
      <p:sp>
        <p:nvSpPr>
          <p:cNvPr id="2" name="文本占位符 1">
            <a:extLst>
              <a:ext uri="{FF2B5EF4-FFF2-40B4-BE49-F238E27FC236}">
                <a16:creationId xmlns:a16="http://schemas.microsoft.com/office/drawing/2014/main" id="{7A6F654F-556A-45CC-8B62-E96DB699D0BB}"/>
              </a:ext>
            </a:extLst>
          </p:cNvPr>
          <p:cNvSpPr>
            <a:spLocks noGrp="1"/>
          </p:cNvSpPr>
          <p:nvPr>
            <p:ph type="body" sz="quarter" idx="21"/>
          </p:nvPr>
        </p:nvSpPr>
        <p:spPr>
          <a:xfrm>
            <a:off x="1628247" y="4599024"/>
            <a:ext cx="3823863" cy="707886"/>
          </a:xfrm>
        </p:spPr>
        <p:txBody>
          <a:bodyPr/>
          <a:lstStyle/>
          <a:p>
            <a:r>
              <a:rPr lang="zh-CN" altLang="en-US" sz="2000" dirty="0"/>
              <a:t>大数据处理和分析的典型应用</a:t>
            </a:r>
            <a:endParaRPr lang="zh-CN" altLang="en-US" dirty="0"/>
          </a:p>
        </p:txBody>
      </p:sp>
      <p:sp>
        <p:nvSpPr>
          <p:cNvPr id="11" name="文本占位符 10">
            <a:extLst>
              <a:ext uri="{FF2B5EF4-FFF2-40B4-BE49-F238E27FC236}">
                <a16:creationId xmlns:a16="http://schemas.microsoft.com/office/drawing/2014/main" id="{DDA582B6-B76C-417A-96AB-79B48D18413C}"/>
              </a:ext>
            </a:extLst>
          </p:cNvPr>
          <p:cNvSpPr>
            <a:spLocks noGrp="1"/>
          </p:cNvSpPr>
          <p:nvPr>
            <p:ph type="body" sz="quarter" idx="22"/>
          </p:nvPr>
        </p:nvSpPr>
        <p:spPr/>
        <p:txBody>
          <a:bodyPr/>
          <a:lstStyle/>
          <a:p>
            <a:r>
              <a:rPr lang="en-US" altLang="zh-CN" dirty="0"/>
              <a:t>5</a:t>
            </a:r>
            <a:endParaRPr lang="zh-CN" altLang="en-US" dirty="0"/>
          </a:p>
        </p:txBody>
      </p:sp>
      <p:sp>
        <p:nvSpPr>
          <p:cNvPr id="12" name="文本占位符 11">
            <a:extLst>
              <a:ext uri="{FF2B5EF4-FFF2-40B4-BE49-F238E27FC236}">
                <a16:creationId xmlns:a16="http://schemas.microsoft.com/office/drawing/2014/main" id="{C0F12B5E-DE44-44E7-808A-11BF6684C6EB}"/>
              </a:ext>
            </a:extLst>
          </p:cNvPr>
          <p:cNvSpPr>
            <a:spLocks noGrp="1"/>
          </p:cNvSpPr>
          <p:nvPr>
            <p:ph type="body" sz="quarter" idx="23"/>
          </p:nvPr>
        </p:nvSpPr>
        <p:spPr>
          <a:xfrm>
            <a:off x="1628247" y="5499636"/>
            <a:ext cx="3823863" cy="707886"/>
          </a:xfrm>
        </p:spPr>
        <p:txBody>
          <a:bodyPr/>
          <a:lstStyle/>
          <a:p>
            <a:r>
              <a:rPr lang="zh-CN" altLang="en-US" dirty="0"/>
              <a:t>代表性大数据处理和分析技术</a:t>
            </a:r>
          </a:p>
        </p:txBody>
      </p:sp>
      <p:sp>
        <p:nvSpPr>
          <p:cNvPr id="13" name="文本占位符 12">
            <a:extLst>
              <a:ext uri="{FF2B5EF4-FFF2-40B4-BE49-F238E27FC236}">
                <a16:creationId xmlns:a16="http://schemas.microsoft.com/office/drawing/2014/main" id="{15287682-23FA-4DF9-91F3-32E5F23015C9}"/>
              </a:ext>
            </a:extLst>
          </p:cNvPr>
          <p:cNvSpPr>
            <a:spLocks noGrp="1"/>
          </p:cNvSpPr>
          <p:nvPr>
            <p:ph type="body" sz="quarter" idx="24"/>
          </p:nvPr>
        </p:nvSpPr>
        <p:spPr/>
        <p:txBody>
          <a:bodyPr/>
          <a:lstStyle/>
          <a:p>
            <a:r>
              <a:rPr lang="en-US" altLang="zh-CN" dirty="0"/>
              <a:t>6</a:t>
            </a:r>
            <a:endParaRPr lang="zh-CN" altLang="en-US" dirty="0"/>
          </a:p>
        </p:txBody>
      </p:sp>
    </p:spTree>
    <p:extLst>
      <p:ext uri="{BB962C8B-B14F-4D97-AF65-F5344CB8AC3E}">
        <p14:creationId xmlns:p14="http://schemas.microsoft.com/office/powerpoint/2010/main" val="289307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DFC095A-BC44-4D2C-B356-6578375F92E6}"/>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6A411BCC-382E-4C93-A14B-847DC9341BFB}"/>
              </a:ext>
            </a:extLst>
          </p:cNvPr>
          <p:cNvSpPr>
            <a:spLocks noGrp="1"/>
          </p:cNvSpPr>
          <p:nvPr>
            <p:ph type="body" sz="quarter" idx="15"/>
          </p:nvPr>
        </p:nvSpPr>
        <p:spPr/>
        <p:txBody>
          <a:bodyPr/>
          <a:lstStyle/>
          <a:p>
            <a:r>
              <a:rPr lang="zh-CN" altLang="en-US" dirty="0"/>
              <a:t>课堂提问</a:t>
            </a:r>
          </a:p>
        </p:txBody>
      </p:sp>
      <p:sp>
        <p:nvSpPr>
          <p:cNvPr id="4" name="文本占位符 3">
            <a:extLst>
              <a:ext uri="{FF2B5EF4-FFF2-40B4-BE49-F238E27FC236}">
                <a16:creationId xmlns:a16="http://schemas.microsoft.com/office/drawing/2014/main" id="{6A16743C-287A-4F5B-A58D-DE28763390A2}"/>
              </a:ext>
            </a:extLst>
          </p:cNvPr>
          <p:cNvSpPr>
            <a:spLocks noGrp="1"/>
          </p:cNvSpPr>
          <p:nvPr>
            <p:ph type="body" sz="quarter" idx="16"/>
          </p:nvPr>
        </p:nvSpPr>
        <p:spPr/>
        <p:txBody>
          <a:bodyPr/>
          <a:lstStyle/>
          <a:p>
            <a:r>
              <a:rPr lang="zh-CN" altLang="en-US" dirty="0"/>
              <a:t>选择题（多选）</a:t>
            </a:r>
            <a:endParaRPr lang="en-US" altLang="zh-CN" dirty="0"/>
          </a:p>
          <a:p>
            <a:r>
              <a:rPr lang="zh-CN" altLang="en-US" dirty="0"/>
              <a:t>下列哪些属于“大数据”的特性？</a:t>
            </a:r>
            <a:endParaRPr lang="en-US" altLang="zh-CN" dirty="0"/>
          </a:p>
          <a:p>
            <a:pPr marL="1066785" lvl="1" indent="-457200">
              <a:buFont typeface="+mj-lt"/>
              <a:buAutoNum type="alphaLcParenR"/>
            </a:pPr>
            <a:r>
              <a:rPr lang="zh-CN" altLang="en-US" dirty="0"/>
              <a:t>数据量大（</a:t>
            </a:r>
            <a:r>
              <a:rPr lang="en-US" altLang="zh-CN" dirty="0"/>
              <a:t>Volume</a:t>
            </a:r>
            <a:r>
              <a:rPr lang="zh-CN" altLang="en-US" dirty="0"/>
              <a:t>）</a:t>
            </a:r>
            <a:endParaRPr lang="en-US" altLang="zh-CN" dirty="0"/>
          </a:p>
          <a:p>
            <a:pPr marL="1066785" lvl="1" indent="-457200">
              <a:buFont typeface="+mj-lt"/>
              <a:buAutoNum type="alphaLcParenR"/>
            </a:pPr>
            <a:r>
              <a:rPr lang="zh-CN" altLang="en-US" dirty="0"/>
              <a:t>多样性（</a:t>
            </a:r>
            <a:r>
              <a:rPr lang="en-US" altLang="zh-CN" dirty="0"/>
              <a:t>Variety</a:t>
            </a:r>
            <a:r>
              <a:rPr lang="zh-CN" altLang="en-US" dirty="0"/>
              <a:t>）</a:t>
            </a:r>
            <a:endParaRPr lang="en-US" altLang="zh-CN" dirty="0"/>
          </a:p>
          <a:p>
            <a:pPr marL="1066785" lvl="1" indent="-457200">
              <a:buFont typeface="+mj-lt"/>
              <a:buAutoNum type="alphaLcParenR"/>
            </a:pPr>
            <a:r>
              <a:rPr lang="zh-CN" altLang="en-US" dirty="0"/>
              <a:t>处理速度快（</a:t>
            </a:r>
            <a:r>
              <a:rPr lang="en-US" altLang="zh-CN" dirty="0"/>
              <a:t>Velocity</a:t>
            </a:r>
            <a:r>
              <a:rPr lang="zh-CN" altLang="en-US" dirty="0"/>
              <a:t>）</a:t>
            </a:r>
            <a:endParaRPr lang="en-US" altLang="zh-CN" dirty="0"/>
          </a:p>
          <a:p>
            <a:pPr marL="1066785" lvl="1" indent="-457200">
              <a:buFont typeface="+mj-lt"/>
              <a:buAutoNum type="alphaLcParenR"/>
            </a:pPr>
            <a:r>
              <a:rPr lang="zh-CN" altLang="en-US" dirty="0"/>
              <a:t>价值密度低（</a:t>
            </a:r>
            <a:r>
              <a:rPr lang="en-US" altLang="zh-CN" dirty="0"/>
              <a:t>Value</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95487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9"/>
          <p:cNvSpPr>
            <a:spLocks noGrp="1"/>
          </p:cNvSpPr>
          <p:nvPr>
            <p:ph type="body" sz="quarter" idx="11"/>
          </p:nvPr>
        </p:nvSpPr>
        <p:spPr/>
        <p:txBody>
          <a:bodyPr/>
          <a:lstStyle/>
          <a:p>
            <a:r>
              <a:rPr lang="en-US" altLang="zh-CN" kern="0" dirty="0"/>
              <a:t>PART FOUR</a:t>
            </a:r>
            <a:endParaRPr lang="zh-CN" altLang="en-US" kern="0" dirty="0"/>
          </a:p>
        </p:txBody>
      </p:sp>
      <p:sp>
        <p:nvSpPr>
          <p:cNvPr id="7" name="文本占位符 6"/>
          <p:cNvSpPr>
            <a:spLocks noGrp="1"/>
          </p:cNvSpPr>
          <p:nvPr>
            <p:ph type="body" sz="quarter" idx="12"/>
          </p:nvPr>
        </p:nvSpPr>
        <p:spPr/>
        <p:txBody>
          <a:bodyPr/>
          <a:lstStyle/>
          <a:p>
            <a:r>
              <a:rPr lang="en-US" altLang="zh-CN" dirty="0"/>
              <a:t>4</a:t>
            </a:r>
            <a:endParaRPr lang="zh-CN" altLang="en-US" dirty="0"/>
          </a:p>
        </p:txBody>
      </p:sp>
      <p:sp>
        <p:nvSpPr>
          <p:cNvPr id="12" name="文本占位符 11"/>
          <p:cNvSpPr>
            <a:spLocks noGrp="1"/>
          </p:cNvSpPr>
          <p:nvPr>
            <p:ph type="body" sz="quarter" idx="13"/>
          </p:nvPr>
        </p:nvSpPr>
        <p:spPr/>
        <p:txBody>
          <a:bodyPr/>
          <a:lstStyle/>
          <a:p>
            <a:r>
              <a:rPr lang="en-US" altLang="zh-CN" dirty="0"/>
              <a:t>1.4 </a:t>
            </a:r>
            <a:r>
              <a:rPr lang="zh-CN" altLang="en-US" dirty="0"/>
              <a:t>大数据计算模式</a:t>
            </a:r>
          </a:p>
        </p:txBody>
      </p:sp>
      <p:sp>
        <p:nvSpPr>
          <p:cNvPr id="13" name="文本占位符 12"/>
          <p:cNvSpPr>
            <a:spLocks noGrp="1"/>
          </p:cNvSpPr>
          <p:nvPr>
            <p:ph type="body" sz="quarter" idx="15"/>
          </p:nvPr>
        </p:nvSpPr>
        <p:spPr/>
        <p:txBody>
          <a:bodyPr/>
          <a:lstStyle/>
          <a:p>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pic>
        <p:nvPicPr>
          <p:cNvPr id="6" name="图片 5">
            <a:hlinkClick r:id="rId2"/>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637" y="6349425"/>
            <a:ext cx="1873178" cy="247259"/>
          </a:xfrm>
          <a:prstGeom prst="rect">
            <a:avLst/>
          </a:prstGeom>
        </p:spPr>
      </p:pic>
    </p:spTree>
    <p:extLst>
      <p:ext uri="{BB962C8B-B14F-4D97-AF65-F5344CB8AC3E}">
        <p14:creationId xmlns:p14="http://schemas.microsoft.com/office/powerpoint/2010/main" val="35618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13D822-2DA3-42B3-972E-2338408FC31C}"/>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CA0B41B3-F5FE-4D4C-A96F-4EB647A31B77}"/>
              </a:ext>
            </a:extLst>
          </p:cNvPr>
          <p:cNvSpPr>
            <a:spLocks noGrp="1"/>
          </p:cNvSpPr>
          <p:nvPr>
            <p:ph type="body" sz="quarter" idx="15"/>
          </p:nvPr>
        </p:nvSpPr>
        <p:spPr/>
        <p:txBody>
          <a:bodyPr/>
          <a:lstStyle/>
          <a:p>
            <a:endParaRPr lang="zh-CN" altLang="en-US"/>
          </a:p>
        </p:txBody>
      </p:sp>
      <p:graphicFrame>
        <p:nvGraphicFramePr>
          <p:cNvPr id="5" name="Group 4">
            <a:extLst>
              <a:ext uri="{FF2B5EF4-FFF2-40B4-BE49-F238E27FC236}">
                <a16:creationId xmlns:a16="http://schemas.microsoft.com/office/drawing/2014/main" id="{519F2BDF-36D2-4351-B27D-F8554B0BD4DA}"/>
              </a:ext>
            </a:extLst>
          </p:cNvPr>
          <p:cNvGraphicFramePr>
            <a:graphicFrameLocks noGrp="1"/>
          </p:cNvGraphicFramePr>
          <p:nvPr>
            <p:extLst>
              <p:ext uri="{D42A27DB-BD31-4B8C-83A1-F6EECF244321}">
                <p14:modId xmlns:p14="http://schemas.microsoft.com/office/powerpoint/2010/main" val="3745115120"/>
              </p:ext>
            </p:extLst>
          </p:nvPr>
        </p:nvGraphicFramePr>
        <p:xfrm>
          <a:off x="1449860" y="1696994"/>
          <a:ext cx="9090454" cy="4057136"/>
        </p:xfrm>
        <a:graphic>
          <a:graphicData uri="http://schemas.openxmlformats.org/drawingml/2006/table">
            <a:tbl>
              <a:tblPr>
                <a:tableStyleId>{D113A9D2-9D6B-4929-AA2D-F23B5EE8CBE7}</a:tableStyleId>
              </a:tblPr>
              <a:tblGrid>
                <a:gridCol w="2486750">
                  <a:extLst>
                    <a:ext uri="{9D8B030D-6E8A-4147-A177-3AD203B41FA5}">
                      <a16:colId xmlns:a16="http://schemas.microsoft.com/office/drawing/2014/main" val="20000"/>
                    </a:ext>
                  </a:extLst>
                </a:gridCol>
                <a:gridCol w="2816344">
                  <a:extLst>
                    <a:ext uri="{9D8B030D-6E8A-4147-A177-3AD203B41FA5}">
                      <a16:colId xmlns:a16="http://schemas.microsoft.com/office/drawing/2014/main" val="20001"/>
                    </a:ext>
                  </a:extLst>
                </a:gridCol>
                <a:gridCol w="3787360">
                  <a:extLst>
                    <a:ext uri="{9D8B030D-6E8A-4147-A177-3AD203B41FA5}">
                      <a16:colId xmlns:a16="http://schemas.microsoft.com/office/drawing/2014/main" val="20002"/>
                    </a:ext>
                  </a:extLst>
                </a:gridCol>
              </a:tblGrid>
              <a:tr h="410414">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u="none" strike="noStrike" cap="none" normalizeH="0" baseline="0">
                          <a:ln>
                            <a:noFill/>
                          </a:ln>
                          <a:solidFill>
                            <a:srgbClr val="FFFFFF"/>
                          </a:solidFill>
                          <a:effectLst/>
                        </a:rPr>
                        <a:t>大数据计算模式</a:t>
                      </a:r>
                      <a:endParaRPr kumimoji="0" lang="zh-CN" altLang="en-US" sz="1800" b="1" i="0" u="none" strike="noStrike" cap="none" normalizeH="0" baseline="0">
                        <a:ln>
                          <a:noFill/>
                        </a:ln>
                        <a:solidFill>
                          <a:srgbClr val="FFFFFF"/>
                        </a:solidFill>
                        <a:effectLst/>
                        <a:latin typeface="Calibri" pitchFamily="34" charset="0"/>
                        <a:ea typeface="宋体" pitchFamily="2"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u="none" strike="noStrike" cap="none" normalizeH="0" baseline="0" dirty="0">
                          <a:ln>
                            <a:noFill/>
                          </a:ln>
                          <a:solidFill>
                            <a:srgbClr val="FFFFFF"/>
                          </a:solidFill>
                          <a:effectLst/>
                        </a:rPr>
                        <a:t>解决问题</a:t>
                      </a:r>
                      <a:endParaRPr kumimoji="0" lang="zh-CN" altLang="en-US" sz="1800" b="1" i="0" u="none" strike="noStrike" cap="none" normalizeH="0" baseline="0" dirty="0">
                        <a:ln>
                          <a:noFill/>
                        </a:ln>
                        <a:solidFill>
                          <a:srgbClr val="FFFFFF"/>
                        </a:solidFill>
                        <a:effectLst/>
                        <a:latin typeface="Calibri" pitchFamily="34" charset="0"/>
                        <a:ea typeface="宋体" pitchFamily="2"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u="none" strike="noStrike" cap="none" normalizeH="0" baseline="0">
                          <a:ln>
                            <a:noFill/>
                          </a:ln>
                          <a:solidFill>
                            <a:srgbClr val="FFFFFF"/>
                          </a:solidFill>
                          <a:effectLst/>
                        </a:rPr>
                        <a:t>代表产品</a:t>
                      </a:r>
                      <a:endParaRPr kumimoji="0" lang="zh-CN" altLang="en-US" sz="1800" b="1" i="0" u="none" strike="noStrike" cap="none" normalizeH="0" baseline="0">
                        <a:ln>
                          <a:noFill/>
                        </a:ln>
                        <a:solidFill>
                          <a:srgbClr val="FFFFFF"/>
                        </a:solidFill>
                        <a:effectLst/>
                        <a:latin typeface="Calibri" pitchFamily="34" charset="0"/>
                        <a:ea typeface="宋体" pitchFamily="2" charset="-122"/>
                      </a:endParaRPr>
                    </a:p>
                  </a:txBody>
                  <a:tcPr marT="45712" marB="45712" anchor="ctr" horzOverflow="overflow"/>
                </a:tc>
                <a:extLst>
                  <a:ext uri="{0D108BD9-81ED-4DB2-BD59-A6C34878D82A}">
                    <a16:rowId xmlns:a16="http://schemas.microsoft.com/office/drawing/2014/main" val="10000"/>
                  </a:ext>
                </a:extLst>
              </a:tr>
              <a:tr h="68959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dirty="0">
                          <a:ln>
                            <a:noFill/>
                          </a:ln>
                          <a:solidFill>
                            <a:schemeClr val="bg1"/>
                          </a:solidFill>
                          <a:effectLst/>
                        </a:rPr>
                        <a:t>批处理计算</a:t>
                      </a:r>
                      <a:endParaRPr kumimoji="0" lang="zh-CN" altLang="en-US" sz="1800" b="0" i="0" u="none" strike="noStrike" cap="none" normalizeH="0" baseline="0" dirty="0">
                        <a:ln>
                          <a:noFill/>
                        </a:ln>
                        <a:solidFill>
                          <a:schemeClr val="bg1"/>
                        </a:solidFill>
                        <a:effectLst/>
                        <a:latin typeface="Calibri" pitchFamily="34" charset="0"/>
                        <a:ea typeface="宋体" pitchFamily="2" charset="-122"/>
                      </a:endParaRPr>
                    </a:p>
                  </a:txBody>
                  <a:tcPr marT="45712" marB="45712" anchor="ct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dirty="0">
                          <a:ln>
                            <a:noFill/>
                          </a:ln>
                          <a:solidFill>
                            <a:schemeClr val="bg1"/>
                          </a:solidFill>
                          <a:effectLst/>
                        </a:rPr>
                        <a:t>针对大规模数据的批量处理</a:t>
                      </a:r>
                      <a:endParaRPr kumimoji="0" lang="zh-CN" altLang="en-US" sz="1800" b="0" i="0" u="none" strike="noStrike" cap="none" normalizeH="0" baseline="0" dirty="0">
                        <a:ln>
                          <a:noFill/>
                        </a:ln>
                        <a:solidFill>
                          <a:schemeClr val="bg1"/>
                        </a:solidFill>
                        <a:effectLst/>
                        <a:latin typeface="Calibri" pitchFamily="34" charset="0"/>
                        <a:ea typeface="宋体" pitchFamily="2" charset="-122"/>
                      </a:endParaRPr>
                    </a:p>
                  </a:txBody>
                  <a:tcPr marT="45712" marB="45712" anchor="ct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dirty="0">
                          <a:ln>
                            <a:noFill/>
                          </a:ln>
                          <a:solidFill>
                            <a:schemeClr val="bg1"/>
                          </a:solidFill>
                          <a:effectLst/>
                        </a:rPr>
                        <a:t>MapReduce、Spark等</a:t>
                      </a:r>
                      <a:endParaRPr kumimoji="0" lang="zh-CN" altLang="en-US" sz="1800" b="0" i="0" u="none" strike="noStrike" cap="none" normalizeH="0" baseline="0" dirty="0">
                        <a:ln>
                          <a:noFill/>
                        </a:ln>
                        <a:solidFill>
                          <a:schemeClr val="bg1"/>
                        </a:solidFill>
                        <a:effectLst/>
                        <a:latin typeface="Calibri" pitchFamily="34" charset="0"/>
                        <a:ea typeface="宋体" pitchFamily="2" charset="-122"/>
                      </a:endParaRPr>
                    </a:p>
                  </a:txBody>
                  <a:tcPr marT="45712" marB="45712" anchor="ctr" horzOverflow="overflow"/>
                </a:tc>
                <a:extLst>
                  <a:ext uri="{0D108BD9-81ED-4DB2-BD59-A6C34878D82A}">
                    <a16:rowId xmlns:a16="http://schemas.microsoft.com/office/drawing/2014/main" val="10001"/>
                  </a:ext>
                </a:extLst>
              </a:tr>
              <a:tr h="128083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a:ln>
                            <a:noFill/>
                          </a:ln>
                          <a:solidFill>
                            <a:schemeClr val="bg1"/>
                          </a:solidFill>
                          <a:effectLst/>
                        </a:rPr>
                        <a:t>流计算</a:t>
                      </a:r>
                      <a:endParaRPr kumimoji="0" lang="zh-CN" altLang="en-US" sz="1800" b="0" i="0" u="none" strike="noStrike" cap="none" normalizeH="0" baseline="0">
                        <a:ln>
                          <a:noFill/>
                        </a:ln>
                        <a:solidFill>
                          <a:schemeClr val="bg1"/>
                        </a:solidFill>
                        <a:effectLst/>
                        <a:latin typeface="Calibri" pitchFamily="34" charset="0"/>
                        <a:ea typeface="宋体" pitchFamily="2" charset="-122"/>
                      </a:endParaRPr>
                    </a:p>
                  </a:txBody>
                  <a:tcPr marT="45712" marB="45712" anchor="ct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dirty="0">
                          <a:ln>
                            <a:noFill/>
                          </a:ln>
                          <a:solidFill>
                            <a:schemeClr val="bg1"/>
                          </a:solidFill>
                          <a:effectLst/>
                        </a:rPr>
                        <a:t>针对流数据的实时计算</a:t>
                      </a:r>
                      <a:endParaRPr kumimoji="0" lang="zh-CN" altLang="en-US" sz="1800" b="0" i="0" u="none" strike="noStrike" cap="none" normalizeH="0" baseline="0" dirty="0">
                        <a:ln>
                          <a:noFill/>
                        </a:ln>
                        <a:solidFill>
                          <a:schemeClr val="bg1"/>
                        </a:solidFill>
                        <a:effectLst/>
                        <a:latin typeface="Calibri" pitchFamily="34" charset="0"/>
                        <a:ea typeface="宋体" pitchFamily="2" charset="-122"/>
                      </a:endParaRPr>
                    </a:p>
                  </a:txBody>
                  <a:tcPr marT="45712" marB="45712" anchor="ct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dirty="0">
                          <a:ln>
                            <a:noFill/>
                          </a:ln>
                          <a:solidFill>
                            <a:schemeClr val="bg1"/>
                          </a:solidFill>
                          <a:effectLst/>
                        </a:rPr>
                        <a:t>Storm、S4、Flume、</a:t>
                      </a:r>
                      <a:r>
                        <a:rPr kumimoji="0" lang="en-US" altLang="zh-CN" sz="1800" b="0" u="none" strike="noStrike" cap="none" normalizeH="0" baseline="0" dirty="0" err="1">
                          <a:ln>
                            <a:noFill/>
                          </a:ln>
                          <a:solidFill>
                            <a:schemeClr val="bg1"/>
                          </a:solidFill>
                          <a:effectLst/>
                        </a:rPr>
                        <a:t>Flink</a:t>
                      </a:r>
                      <a:r>
                        <a:rPr kumimoji="0" lang="zh-CN" altLang="en-US" sz="1800" b="0" u="none" strike="noStrike" cap="none" normalizeH="0" baseline="0" dirty="0">
                          <a:ln>
                            <a:noFill/>
                          </a:ln>
                          <a:solidFill>
                            <a:schemeClr val="bg1"/>
                          </a:solidFill>
                          <a:effectLst/>
                        </a:rPr>
                        <a:t>等</a:t>
                      </a:r>
                      <a:endParaRPr kumimoji="0" lang="zh-CN" altLang="en-US" sz="1800" b="0" i="0" u="none" strike="noStrike" cap="none" normalizeH="0" baseline="0" dirty="0">
                        <a:ln>
                          <a:noFill/>
                        </a:ln>
                        <a:solidFill>
                          <a:schemeClr val="bg1"/>
                        </a:solidFill>
                        <a:effectLst/>
                        <a:latin typeface="Calibri" pitchFamily="34" charset="0"/>
                        <a:ea typeface="宋体" pitchFamily="2" charset="-122"/>
                      </a:endParaRPr>
                    </a:p>
                  </a:txBody>
                  <a:tcPr marT="45712" marB="45712" anchor="ctr" horzOverflow="overflow"/>
                </a:tc>
                <a:extLst>
                  <a:ext uri="{0D108BD9-81ED-4DB2-BD59-A6C34878D82A}">
                    <a16:rowId xmlns:a16="http://schemas.microsoft.com/office/drawing/2014/main" val="10002"/>
                  </a:ext>
                </a:extLst>
              </a:tr>
              <a:tr h="98670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a:ln>
                            <a:noFill/>
                          </a:ln>
                          <a:solidFill>
                            <a:schemeClr val="bg1"/>
                          </a:solidFill>
                          <a:effectLst/>
                        </a:rPr>
                        <a:t>图计算</a:t>
                      </a:r>
                      <a:endParaRPr kumimoji="0" lang="zh-CN" altLang="en-US" sz="1800" b="0" i="0" u="none" strike="noStrike" cap="none" normalizeH="0" baseline="0">
                        <a:ln>
                          <a:noFill/>
                        </a:ln>
                        <a:solidFill>
                          <a:schemeClr val="bg1"/>
                        </a:solidFill>
                        <a:effectLst/>
                        <a:latin typeface="Calibri" pitchFamily="34" charset="0"/>
                        <a:ea typeface="宋体" pitchFamily="2" charset="-122"/>
                      </a:endParaRPr>
                    </a:p>
                  </a:txBody>
                  <a:tcPr marT="45712" marB="45712" anchor="ct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a:ln>
                            <a:noFill/>
                          </a:ln>
                          <a:solidFill>
                            <a:schemeClr val="bg1"/>
                          </a:solidFill>
                          <a:effectLst/>
                        </a:rPr>
                        <a:t>针对大规模图结构数据的处理</a:t>
                      </a:r>
                      <a:endParaRPr kumimoji="0" lang="zh-CN" altLang="en-US" sz="1800" b="0" i="0" u="none" strike="noStrike" cap="none" normalizeH="0" baseline="0">
                        <a:ln>
                          <a:noFill/>
                        </a:ln>
                        <a:solidFill>
                          <a:schemeClr val="bg1"/>
                        </a:solidFill>
                        <a:effectLst/>
                        <a:latin typeface="Calibri" pitchFamily="34" charset="0"/>
                        <a:ea typeface="宋体" pitchFamily="2" charset="-122"/>
                      </a:endParaRPr>
                    </a:p>
                  </a:txBody>
                  <a:tcPr marT="45712" marB="45712" anchor="ct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dirty="0">
                          <a:ln>
                            <a:noFill/>
                          </a:ln>
                          <a:solidFill>
                            <a:schemeClr val="bg1"/>
                          </a:solidFill>
                          <a:effectLst/>
                        </a:rPr>
                        <a:t>Pregel、GraphX、Giraph、PowerGraph、Hama、GoldenOrb等</a:t>
                      </a:r>
                      <a:endParaRPr kumimoji="0" lang="zh-CN" altLang="en-US" sz="1800" b="0" i="0" u="none" strike="noStrike" cap="none" normalizeH="0" baseline="0" dirty="0">
                        <a:ln>
                          <a:noFill/>
                        </a:ln>
                        <a:solidFill>
                          <a:schemeClr val="bg1"/>
                        </a:solidFill>
                        <a:effectLst/>
                        <a:latin typeface="Calibri" pitchFamily="34" charset="0"/>
                        <a:ea typeface="宋体" pitchFamily="2" charset="-122"/>
                      </a:endParaRPr>
                    </a:p>
                  </a:txBody>
                  <a:tcPr marT="45712" marB="45712" anchor="ctr" horzOverflow="overflow"/>
                </a:tc>
                <a:extLst>
                  <a:ext uri="{0D108BD9-81ED-4DB2-BD59-A6C34878D82A}">
                    <a16:rowId xmlns:a16="http://schemas.microsoft.com/office/drawing/2014/main" val="10003"/>
                  </a:ext>
                </a:extLst>
              </a:tr>
              <a:tr h="68959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a:ln>
                            <a:noFill/>
                          </a:ln>
                          <a:solidFill>
                            <a:schemeClr val="bg1"/>
                          </a:solidFill>
                          <a:effectLst/>
                        </a:rPr>
                        <a:t>查询分析计算</a:t>
                      </a:r>
                      <a:endParaRPr kumimoji="0" lang="zh-CN" altLang="en-US" sz="1800" b="0" i="0" u="none" strike="noStrike" cap="none" normalizeH="0" baseline="0">
                        <a:ln>
                          <a:noFill/>
                        </a:ln>
                        <a:solidFill>
                          <a:schemeClr val="bg1"/>
                        </a:solidFill>
                        <a:effectLst/>
                        <a:latin typeface="Calibri" pitchFamily="34" charset="0"/>
                        <a:ea typeface="宋体" pitchFamily="2" charset="-122"/>
                      </a:endParaRPr>
                    </a:p>
                  </a:txBody>
                  <a:tcPr marT="45712" marB="45712" anchor="ct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a:ln>
                            <a:noFill/>
                          </a:ln>
                          <a:solidFill>
                            <a:schemeClr val="bg1"/>
                          </a:solidFill>
                          <a:effectLst/>
                        </a:rPr>
                        <a:t>大规模数据的存储管理和查询分析</a:t>
                      </a:r>
                      <a:endParaRPr kumimoji="0" lang="zh-CN" altLang="en-US" sz="1800" b="0" i="0" u="none" strike="noStrike" cap="none" normalizeH="0" baseline="0">
                        <a:ln>
                          <a:noFill/>
                        </a:ln>
                        <a:solidFill>
                          <a:schemeClr val="bg1"/>
                        </a:solidFill>
                        <a:effectLst/>
                        <a:latin typeface="Calibri" pitchFamily="34" charset="0"/>
                        <a:ea typeface="宋体" pitchFamily="2" charset="-122"/>
                      </a:endParaRPr>
                    </a:p>
                  </a:txBody>
                  <a:tcPr marT="45712" marB="45712" anchor="ct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u="none" strike="noStrike" cap="none" normalizeH="0" baseline="0" dirty="0">
                          <a:ln>
                            <a:noFill/>
                          </a:ln>
                          <a:solidFill>
                            <a:schemeClr val="bg1"/>
                          </a:solidFill>
                          <a:effectLst/>
                        </a:rPr>
                        <a:t>Dremel、Hive、Cassandra、Impala等</a:t>
                      </a:r>
                      <a:endParaRPr kumimoji="0" lang="zh-CN" altLang="en-US" sz="1800" b="0" i="0" u="none" strike="noStrike" cap="none" normalizeH="0" baseline="0" dirty="0">
                        <a:ln>
                          <a:noFill/>
                        </a:ln>
                        <a:solidFill>
                          <a:schemeClr val="bg1"/>
                        </a:solidFill>
                        <a:effectLst/>
                        <a:latin typeface="Calibri" pitchFamily="34" charset="0"/>
                        <a:ea typeface="宋体" pitchFamily="2" charset="-122"/>
                      </a:endParaRPr>
                    </a:p>
                  </a:txBody>
                  <a:tcPr marT="45712" marB="45712"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86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004EEE1-1FDB-42C5-AA9B-D386A402E65F}"/>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0CC3DFB8-8D78-43AB-8203-FFC04CA71B50}"/>
              </a:ext>
            </a:extLst>
          </p:cNvPr>
          <p:cNvSpPr>
            <a:spLocks noGrp="1"/>
          </p:cNvSpPr>
          <p:nvPr>
            <p:ph type="body" sz="quarter" idx="15"/>
          </p:nvPr>
        </p:nvSpPr>
        <p:spPr/>
        <p:txBody>
          <a:bodyPr/>
          <a:lstStyle/>
          <a:p>
            <a:r>
              <a:rPr lang="zh-CN" altLang="en-US" dirty="0"/>
              <a:t>批处理计算模式</a:t>
            </a:r>
          </a:p>
        </p:txBody>
      </p:sp>
      <p:sp>
        <p:nvSpPr>
          <p:cNvPr id="5" name="文本占位符 4">
            <a:extLst>
              <a:ext uri="{FF2B5EF4-FFF2-40B4-BE49-F238E27FC236}">
                <a16:creationId xmlns:a16="http://schemas.microsoft.com/office/drawing/2014/main" id="{678E11D1-4731-482D-9529-839E202ED39C}"/>
              </a:ext>
            </a:extLst>
          </p:cNvPr>
          <p:cNvSpPr>
            <a:spLocks noGrp="1"/>
          </p:cNvSpPr>
          <p:nvPr>
            <p:ph type="body" sz="quarter" idx="16"/>
          </p:nvPr>
        </p:nvSpPr>
        <p:spPr>
          <a:xfrm>
            <a:off x="695400" y="1162245"/>
            <a:ext cx="10058400" cy="4952115"/>
          </a:xfrm>
        </p:spPr>
        <p:txBody>
          <a:bodyPr/>
          <a:lstStyle/>
          <a:p>
            <a:r>
              <a:rPr lang="zh-CN" altLang="en-US" dirty="0"/>
              <a:t>批量数据的特征</a:t>
            </a:r>
            <a:endParaRPr lang="en-US" altLang="zh-CN" dirty="0"/>
          </a:p>
          <a:p>
            <a:pPr lvl="1"/>
            <a:r>
              <a:rPr lang="zh-CN" altLang="en-US" dirty="0"/>
              <a:t>数据体量巨大。数据量级别从</a:t>
            </a:r>
            <a:r>
              <a:rPr lang="en-US" altLang="zh-CN" dirty="0"/>
              <a:t>TB</a:t>
            </a:r>
            <a:r>
              <a:rPr lang="zh-CN" altLang="en-US" dirty="0"/>
              <a:t>级别跃升到</a:t>
            </a:r>
            <a:r>
              <a:rPr lang="en-US" altLang="zh-CN" dirty="0"/>
              <a:t>PB</a:t>
            </a:r>
            <a:r>
              <a:rPr lang="zh-CN" altLang="en-US" dirty="0"/>
              <a:t>级别及以上，数据是以静态的形式存储在硬盘中，很少进行更新，存储时间长，可以重复利用，然而这样大批量的数据不容易对其进行移动和备份。</a:t>
            </a:r>
          </a:p>
          <a:p>
            <a:pPr lvl="1"/>
            <a:r>
              <a:rPr lang="zh-CN" altLang="en-US" dirty="0"/>
              <a:t>数据精确度高。批量数据往往是从应用中沉淀下来的数据，因此精度相对较高，是企业资产的一部分宝贵财富。</a:t>
            </a:r>
          </a:p>
          <a:p>
            <a:pPr lvl="1"/>
            <a:r>
              <a:rPr lang="zh-CN" altLang="en-US" dirty="0"/>
              <a:t>数据价值密度低。以视频批量数据为例，在连续不断的监控过程中，可能有用的数据仅仅有一两秒。因此，需要通过合理的算法才能从批量的数据中抽取有用的价值。</a:t>
            </a:r>
          </a:p>
          <a:p>
            <a:r>
              <a:rPr lang="zh-CN" altLang="en-US" dirty="0"/>
              <a:t>批量数据处理往往比较耗时，而且不提供用户与系统的交互手段，所以当发现处理结果和预期或与以往的结果有很大差别时，会浪费很多时间。因此，批量数据处理适合大型的相对比较成熟的作业。</a:t>
            </a:r>
            <a:endParaRPr lang="en-US" altLang="zh-CN" dirty="0"/>
          </a:p>
          <a:p>
            <a:r>
              <a:rPr lang="zh-CN" altLang="en-US" dirty="0"/>
              <a:t>主要采用</a:t>
            </a:r>
            <a:r>
              <a:rPr lang="en-US" altLang="zh-CN" dirty="0"/>
              <a:t>MapReduce </a:t>
            </a:r>
            <a:r>
              <a:rPr lang="zh-CN" altLang="en-US" dirty="0"/>
              <a:t>编程模型</a:t>
            </a:r>
          </a:p>
        </p:txBody>
      </p:sp>
    </p:spTree>
    <p:extLst>
      <p:ext uri="{BB962C8B-B14F-4D97-AF65-F5344CB8AC3E}">
        <p14:creationId xmlns:p14="http://schemas.microsoft.com/office/powerpoint/2010/main" val="110750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204120F-0A21-47E0-8BA9-70E09DF9A22D}"/>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69081B37-F21C-427C-94C9-0691610B46A9}"/>
              </a:ext>
            </a:extLst>
          </p:cNvPr>
          <p:cNvSpPr>
            <a:spLocks noGrp="1"/>
          </p:cNvSpPr>
          <p:nvPr>
            <p:ph type="body" sz="quarter" idx="15"/>
          </p:nvPr>
        </p:nvSpPr>
        <p:spPr/>
        <p:txBody>
          <a:bodyPr/>
          <a:lstStyle/>
          <a:p>
            <a:r>
              <a:rPr lang="zh-CN" altLang="en-US" dirty="0"/>
              <a:t>流计算模式</a:t>
            </a:r>
          </a:p>
        </p:txBody>
      </p:sp>
      <p:sp>
        <p:nvSpPr>
          <p:cNvPr id="4" name="文本占位符 3">
            <a:extLst>
              <a:ext uri="{FF2B5EF4-FFF2-40B4-BE49-F238E27FC236}">
                <a16:creationId xmlns:a16="http://schemas.microsoft.com/office/drawing/2014/main" id="{BE76CE0B-3DCE-4D22-B04F-35443EC1B889}"/>
              </a:ext>
            </a:extLst>
          </p:cNvPr>
          <p:cNvSpPr>
            <a:spLocks noGrp="1"/>
          </p:cNvSpPr>
          <p:nvPr>
            <p:ph type="body" sz="quarter" idx="16"/>
          </p:nvPr>
        </p:nvSpPr>
        <p:spPr>
          <a:xfrm>
            <a:off x="695400" y="1010744"/>
            <a:ext cx="10762142" cy="3219450"/>
          </a:xfrm>
        </p:spPr>
        <p:txBody>
          <a:bodyPr/>
          <a:lstStyle/>
          <a:p>
            <a:r>
              <a:rPr lang="zh-CN" altLang="en-US" dirty="0"/>
              <a:t>高吞吐低延迟数据的处理能力</a:t>
            </a:r>
            <a:endParaRPr lang="en-US" altLang="zh-CN" dirty="0"/>
          </a:p>
          <a:p>
            <a:pPr lvl="1"/>
            <a:r>
              <a:rPr lang="zh-CN" altLang="en-US" dirty="0"/>
              <a:t>每秒有至少</a:t>
            </a:r>
            <a:r>
              <a:rPr lang="en-US" altLang="zh-CN" dirty="0"/>
              <a:t>1</a:t>
            </a:r>
            <a:r>
              <a:rPr lang="zh-CN" altLang="en-US" dirty="0"/>
              <a:t>万条以上需要处理的事件，响应时间延迟需在几秒以内</a:t>
            </a:r>
            <a:endParaRPr lang="en-US" altLang="zh-CN" dirty="0"/>
          </a:p>
          <a:p>
            <a:r>
              <a:rPr lang="zh-CN" altLang="en-US" dirty="0"/>
              <a:t>流式数据和历史数据进行“无缝”关联</a:t>
            </a:r>
            <a:endParaRPr lang="en-US" altLang="zh-CN" dirty="0"/>
          </a:p>
          <a:p>
            <a:pPr lvl="1"/>
            <a:r>
              <a:rPr lang="zh-CN" altLang="en-US" dirty="0"/>
              <a:t>对于流数据处理系统来说，与存放历史数据的传统数据库系统进行交互将带来很大的延迟</a:t>
            </a:r>
            <a:endParaRPr lang="en-US" altLang="zh-CN" dirty="0"/>
          </a:p>
          <a:p>
            <a:r>
              <a:rPr lang="zh-CN" altLang="en-US" dirty="0"/>
              <a:t>流数据处理需具有动态可伸缩的架构，能够适应流数据规模和速度的动态变化性，适应不同的负载</a:t>
            </a:r>
            <a:endParaRPr lang="en-US" altLang="zh-CN" dirty="0"/>
          </a:p>
          <a:p>
            <a:r>
              <a:rPr lang="zh-CN" altLang="en-US" dirty="0"/>
              <a:t>能够处理有缺陷的数据</a:t>
            </a:r>
            <a:endParaRPr lang="en-US" altLang="zh-CN" dirty="0"/>
          </a:p>
          <a:p>
            <a:pPr lvl="1"/>
            <a:r>
              <a:rPr lang="zh-CN" altLang="en-US" dirty="0"/>
              <a:t>由于数据并不进行持久化存储，到达的数据相互之间是独立的</a:t>
            </a:r>
            <a:r>
              <a:rPr lang="en-US" altLang="zh-CN" dirty="0"/>
              <a:t>,</a:t>
            </a:r>
            <a:r>
              <a:rPr lang="zh-CN" altLang="en-US" dirty="0"/>
              <a:t>不受应用系统的控制，因此数据时有延迟、丢失和无序（</a:t>
            </a:r>
            <a:r>
              <a:rPr lang="en-US" altLang="zh-CN" dirty="0"/>
              <a:t>out-of-order</a:t>
            </a:r>
            <a:r>
              <a:rPr lang="zh-CN" altLang="en-US" dirty="0"/>
              <a:t>）的情况发生</a:t>
            </a:r>
            <a:endParaRPr lang="en-US" altLang="zh-CN" dirty="0"/>
          </a:p>
          <a:p>
            <a:r>
              <a:rPr lang="zh-CN" altLang="en-US" dirty="0"/>
              <a:t>容错性，同时其保障容错的开销较小。</a:t>
            </a:r>
            <a:endParaRPr lang="en-US" altLang="zh-CN" dirty="0"/>
          </a:p>
          <a:p>
            <a:pPr lvl="1"/>
            <a:r>
              <a:rPr lang="zh-CN" altLang="en-US" dirty="0"/>
              <a:t>流数据本身的延迟、丢失和无序等缺陷以及系统组件的故障都会导致流数据处理系统不可用</a:t>
            </a:r>
            <a:endParaRPr lang="en-US" altLang="zh-CN" dirty="0"/>
          </a:p>
          <a:p>
            <a:pPr lvl="1"/>
            <a:r>
              <a:rPr lang="zh-CN" altLang="en-US" dirty="0"/>
              <a:t>流数据处理服务器集群是由大规模的普通低端服务器构成的，故障是一种常态</a:t>
            </a:r>
            <a:endParaRPr lang="en-US" altLang="zh-CN" dirty="0"/>
          </a:p>
        </p:txBody>
      </p:sp>
    </p:spTree>
    <p:extLst>
      <p:ext uri="{BB962C8B-B14F-4D97-AF65-F5344CB8AC3E}">
        <p14:creationId xmlns:p14="http://schemas.microsoft.com/office/powerpoint/2010/main" val="374804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948932D-4D47-497C-964D-077AF7102AE2}"/>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4470ED41-6B63-4A44-8867-461879F5287C}"/>
              </a:ext>
            </a:extLst>
          </p:cNvPr>
          <p:cNvSpPr>
            <a:spLocks noGrp="1"/>
          </p:cNvSpPr>
          <p:nvPr>
            <p:ph type="body" sz="quarter" idx="15"/>
          </p:nvPr>
        </p:nvSpPr>
        <p:spPr/>
        <p:txBody>
          <a:bodyPr/>
          <a:lstStyle/>
          <a:p>
            <a:r>
              <a:rPr lang="zh-CN" altLang="en-US" dirty="0"/>
              <a:t>流计算模式</a:t>
            </a:r>
          </a:p>
        </p:txBody>
      </p:sp>
      <p:sp>
        <p:nvSpPr>
          <p:cNvPr id="4" name="文本占位符 3">
            <a:extLst>
              <a:ext uri="{FF2B5EF4-FFF2-40B4-BE49-F238E27FC236}">
                <a16:creationId xmlns:a16="http://schemas.microsoft.com/office/drawing/2014/main" id="{5D9F0EDF-CA1D-4463-ACC5-EAFEB0995969}"/>
              </a:ext>
            </a:extLst>
          </p:cNvPr>
          <p:cNvSpPr>
            <a:spLocks noGrp="1"/>
          </p:cNvSpPr>
          <p:nvPr>
            <p:ph type="body" sz="quarter" idx="16"/>
          </p:nvPr>
        </p:nvSpPr>
        <p:spPr>
          <a:xfrm>
            <a:off x="695400" y="1096917"/>
            <a:ext cx="10058400" cy="3219450"/>
          </a:xfrm>
        </p:spPr>
        <p:txBody>
          <a:bodyPr/>
          <a:lstStyle/>
          <a:p>
            <a:r>
              <a:rPr lang="zh-CN" altLang="en-US" dirty="0"/>
              <a:t>流处理方式</a:t>
            </a:r>
            <a:endParaRPr lang="en-US" altLang="zh-CN" dirty="0"/>
          </a:p>
          <a:p>
            <a:pPr lvl="1"/>
            <a:r>
              <a:rPr lang="zh-CN" altLang="en-US" dirty="0"/>
              <a:t>一种是真正的流处理方式，其计算是针对一条新的记录进行一次，例如</a:t>
            </a:r>
            <a:r>
              <a:rPr lang="en-US" altLang="zh-CN" dirty="0"/>
              <a:t>Storm</a:t>
            </a:r>
            <a:r>
              <a:rPr lang="zh-CN" altLang="en-US" dirty="0"/>
              <a:t>，其响应时间可以达毫秒级。</a:t>
            </a:r>
            <a:endParaRPr lang="en-US" altLang="zh-CN" dirty="0"/>
          </a:p>
          <a:p>
            <a:pPr lvl="1"/>
            <a:r>
              <a:rPr lang="zh-CN" altLang="en-US" dirty="0"/>
              <a:t>另一种是“微批处理”方式，是将流数据分为很多小的片段，针对每个片段进行一次处理，例如</a:t>
            </a:r>
            <a:r>
              <a:rPr lang="en-US" altLang="zh-CN" dirty="0"/>
              <a:t>Spark Streaming</a:t>
            </a:r>
            <a:r>
              <a:rPr lang="zh-CN" altLang="en-US" dirty="0"/>
              <a:t>，响应时间难以达到毫秒级。</a:t>
            </a:r>
          </a:p>
        </p:txBody>
      </p:sp>
      <p:pic>
        <p:nvPicPr>
          <p:cNvPr id="8" name="图片 7">
            <a:extLst>
              <a:ext uri="{FF2B5EF4-FFF2-40B4-BE49-F238E27FC236}">
                <a16:creationId xmlns:a16="http://schemas.microsoft.com/office/drawing/2014/main" id="{1578D305-AAFA-4C66-9A26-9D9924005EC4}"/>
              </a:ext>
            </a:extLst>
          </p:cNvPr>
          <p:cNvPicPr>
            <a:picLocks noChangeAspect="1"/>
          </p:cNvPicPr>
          <p:nvPr/>
        </p:nvPicPr>
        <p:blipFill>
          <a:blip r:embed="rId2"/>
          <a:stretch>
            <a:fillRect/>
          </a:stretch>
        </p:blipFill>
        <p:spPr>
          <a:xfrm>
            <a:off x="131743" y="3560055"/>
            <a:ext cx="5715000" cy="2209800"/>
          </a:xfrm>
          <a:prstGeom prst="rect">
            <a:avLst/>
          </a:prstGeom>
        </p:spPr>
      </p:pic>
      <p:pic>
        <p:nvPicPr>
          <p:cNvPr id="10" name="图片 9">
            <a:extLst>
              <a:ext uri="{FF2B5EF4-FFF2-40B4-BE49-F238E27FC236}">
                <a16:creationId xmlns:a16="http://schemas.microsoft.com/office/drawing/2014/main" id="{B5E9D396-ABBB-4016-B1E1-D14488FDFC53}"/>
              </a:ext>
            </a:extLst>
          </p:cNvPr>
          <p:cNvPicPr>
            <a:picLocks noChangeAspect="1"/>
          </p:cNvPicPr>
          <p:nvPr/>
        </p:nvPicPr>
        <p:blipFill>
          <a:blip r:embed="rId3"/>
          <a:stretch>
            <a:fillRect/>
          </a:stretch>
        </p:blipFill>
        <p:spPr>
          <a:xfrm>
            <a:off x="6345259" y="3560055"/>
            <a:ext cx="5040486" cy="2211642"/>
          </a:xfrm>
          <a:prstGeom prst="rect">
            <a:avLst/>
          </a:prstGeom>
        </p:spPr>
      </p:pic>
    </p:spTree>
    <p:extLst>
      <p:ext uri="{BB962C8B-B14F-4D97-AF65-F5344CB8AC3E}">
        <p14:creationId xmlns:p14="http://schemas.microsoft.com/office/powerpoint/2010/main" val="334013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sz="quarter" idx="14"/>
          </p:nvPr>
        </p:nvSpPr>
        <p:spPr/>
        <p:txBody>
          <a:bodyPr>
            <a:normAutofit fontScale="40000" lnSpcReduction="20000"/>
          </a:bodyPr>
          <a:lstStyle/>
          <a:p>
            <a:r>
              <a:rPr lang="zh-CN" altLang="en-US" dirty="0"/>
              <a:t>计算机从诞生起发展至今，其核心硬件设备的处理能力不管是处理器的速度、网络带宽还是磁盘存储量，始终以指数级速度发展。今天的一台个人</a:t>
            </a:r>
            <a:r>
              <a:rPr lang="en-US" altLang="zh-CN" dirty="0"/>
              <a:t>PC</a:t>
            </a:r>
            <a:r>
              <a:rPr lang="zh-CN" altLang="en-US" dirty="0"/>
              <a:t>处理器的速度要比上世纪八十年代世界上最快的超级计算机的处理器速度还要快。</a:t>
            </a:r>
            <a:endParaRPr lang="en-US" altLang="zh-CN" dirty="0"/>
          </a:p>
          <a:p>
            <a:r>
              <a:rPr lang="zh-CN" altLang="en-US" dirty="0"/>
              <a:t>摩尔定律：集成电路芯片上所集成的电路的数目，每隔</a:t>
            </a:r>
            <a:r>
              <a:rPr lang="en-US" altLang="zh-CN" dirty="0"/>
              <a:t>18</a:t>
            </a:r>
            <a:r>
              <a:rPr lang="zh-CN" altLang="en-US" dirty="0"/>
              <a:t>个月就翻一番，同时性能也提升一倍</a:t>
            </a:r>
            <a:endParaRPr lang="en-US" altLang="zh-CN" dirty="0"/>
          </a:p>
          <a:p>
            <a:endParaRPr lang="zh-CN" altLang="en-US" dirty="0"/>
          </a:p>
        </p:txBody>
      </p:sp>
      <p:sp>
        <p:nvSpPr>
          <p:cNvPr id="4" name="文本占位符 3">
            <a:extLst>
              <a:ext uri="{FF2B5EF4-FFF2-40B4-BE49-F238E27FC236}">
                <a16:creationId xmlns:a16="http://schemas.microsoft.com/office/drawing/2014/main" id="{A629CF4E-AE82-42C1-8C6F-988A0FA126F0}"/>
              </a:ext>
            </a:extLst>
          </p:cNvPr>
          <p:cNvSpPr>
            <a:spLocks noGrp="1"/>
          </p:cNvSpPr>
          <p:nvPr>
            <p:ph type="body" sz="quarter" idx="15"/>
          </p:nvPr>
        </p:nvSpPr>
        <p:spPr/>
        <p:txBody>
          <a:bodyPr/>
          <a:lstStyle/>
          <a:p>
            <a:r>
              <a:rPr lang="zh-CN" altLang="en-US" dirty="0"/>
              <a:t>硬件的发展</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408" y="1392648"/>
            <a:ext cx="8383541" cy="4825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6">
            <a:extLst>
              <a:ext uri="{FF2B5EF4-FFF2-40B4-BE49-F238E27FC236}">
                <a16:creationId xmlns:a16="http://schemas.microsoft.com/office/drawing/2014/main" id="{5A4D8BD8-AFB8-4FFC-8DDA-6745A879F063}"/>
              </a:ext>
            </a:extLst>
          </p:cNvPr>
          <p:cNvSpPr txBox="1"/>
          <p:nvPr/>
        </p:nvSpPr>
        <p:spPr>
          <a:xfrm>
            <a:off x="393051" y="1810432"/>
            <a:ext cx="3486971" cy="3139321"/>
          </a:xfrm>
          <a:prstGeom prst="rect">
            <a:avLst/>
          </a:prstGeom>
          <a:noFill/>
        </p:spPr>
        <p:txBody>
          <a:bodyPr wrap="square">
            <a:spAutoFit/>
          </a:bodyPr>
          <a:lstStyle/>
          <a:p>
            <a:r>
              <a:rPr lang="zh-CN" altLang="en-US" dirty="0"/>
              <a:t>计算机从诞生起发展至今，其核心硬件设备的处理能力不管是处理器的速度、网络带宽还是磁盘存储量，始终以指数级速度发展。今天的一台个人</a:t>
            </a:r>
            <a:r>
              <a:rPr lang="en-US" altLang="zh-CN" dirty="0"/>
              <a:t>PC</a:t>
            </a:r>
            <a:r>
              <a:rPr lang="zh-CN" altLang="en-US" dirty="0"/>
              <a:t>处理器的速度要比上世纪八十年代世界上最快的超级计算机的处理器速度还要快。</a:t>
            </a:r>
            <a:endParaRPr lang="en-US" altLang="zh-CN" dirty="0"/>
          </a:p>
          <a:p>
            <a:r>
              <a:rPr lang="zh-CN" altLang="en-US" b="1" dirty="0"/>
              <a:t>摩尔定律</a:t>
            </a:r>
            <a:r>
              <a:rPr lang="zh-CN" altLang="en-US" dirty="0"/>
              <a:t>：集成电路芯片上所集成的电路的数目，每隔</a:t>
            </a:r>
            <a:r>
              <a:rPr lang="en-US" altLang="zh-CN" dirty="0"/>
              <a:t>18</a:t>
            </a:r>
            <a:r>
              <a:rPr lang="zh-CN" altLang="en-US" dirty="0"/>
              <a:t>个月就翻一番，同时性能也提升一倍</a:t>
            </a:r>
            <a:endParaRPr lang="en-US" altLang="zh-CN" dirty="0"/>
          </a:p>
        </p:txBody>
      </p:sp>
    </p:spTree>
    <p:extLst>
      <p:ext uri="{BB962C8B-B14F-4D97-AF65-F5344CB8AC3E}">
        <p14:creationId xmlns:p14="http://schemas.microsoft.com/office/powerpoint/2010/main" val="320313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D91A020-8846-4A85-91D8-8D3A760E2281}"/>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3CA4E107-F06E-46BD-81B1-80022FCEB5B9}"/>
              </a:ext>
            </a:extLst>
          </p:cNvPr>
          <p:cNvSpPr>
            <a:spLocks noGrp="1"/>
          </p:cNvSpPr>
          <p:nvPr>
            <p:ph type="body" sz="quarter" idx="15"/>
          </p:nvPr>
        </p:nvSpPr>
        <p:spPr/>
        <p:txBody>
          <a:bodyPr/>
          <a:lstStyle/>
          <a:p>
            <a:r>
              <a:rPr lang="zh-CN" altLang="en-US" dirty="0"/>
              <a:t>图计算模式</a:t>
            </a:r>
          </a:p>
        </p:txBody>
      </p:sp>
      <p:sp>
        <p:nvSpPr>
          <p:cNvPr id="4" name="文本占位符 3">
            <a:extLst>
              <a:ext uri="{FF2B5EF4-FFF2-40B4-BE49-F238E27FC236}">
                <a16:creationId xmlns:a16="http://schemas.microsoft.com/office/drawing/2014/main" id="{182DA10F-B54C-41D0-8618-A900C9AEF0E1}"/>
              </a:ext>
            </a:extLst>
          </p:cNvPr>
          <p:cNvSpPr>
            <a:spLocks noGrp="1"/>
          </p:cNvSpPr>
          <p:nvPr>
            <p:ph type="body" sz="quarter" idx="16"/>
          </p:nvPr>
        </p:nvSpPr>
        <p:spPr/>
        <p:txBody>
          <a:bodyPr/>
          <a:lstStyle/>
          <a:p>
            <a:r>
              <a:rPr lang="zh-CN" altLang="en-US" dirty="0"/>
              <a:t>针对以大规模图或网络的形式呈现的大数据，例如社交网络数据、传染病传播途径数据等。或由非图结构数据转换为的图结构数据。</a:t>
            </a:r>
            <a:endParaRPr lang="en-US" altLang="zh-CN" dirty="0"/>
          </a:p>
          <a:p>
            <a:r>
              <a:rPr lang="zh-CN" altLang="en-US" dirty="0"/>
              <a:t>专门针对图结构数据，针对图遍历、最短路径、</a:t>
            </a:r>
            <a:r>
              <a:rPr lang="en-US" altLang="zh-CN" dirty="0" err="1"/>
              <a:t>pagerank</a:t>
            </a:r>
            <a:r>
              <a:rPr lang="en-US" altLang="zh-CN" dirty="0"/>
              <a:t> </a:t>
            </a:r>
            <a:r>
              <a:rPr lang="zh-CN" altLang="en-US" dirty="0"/>
              <a:t>计算等场景对效率进行了优化</a:t>
            </a:r>
            <a:endParaRPr lang="en-US" altLang="zh-CN" dirty="0"/>
          </a:p>
          <a:p>
            <a:r>
              <a:rPr lang="zh-CN" altLang="en-US" dirty="0"/>
              <a:t>可扩展</a:t>
            </a:r>
            <a:endParaRPr lang="en-US" altLang="zh-CN" dirty="0"/>
          </a:p>
          <a:p>
            <a:r>
              <a:rPr lang="zh-CN" altLang="en-US" dirty="0"/>
              <a:t>容错性</a:t>
            </a:r>
            <a:endParaRPr lang="en-US" altLang="zh-CN" dirty="0"/>
          </a:p>
          <a:p>
            <a:r>
              <a:rPr lang="zh-CN" altLang="en-US" dirty="0"/>
              <a:t>例如：</a:t>
            </a:r>
            <a:r>
              <a:rPr lang="en-US" altLang="zh-CN" dirty="0"/>
              <a:t>Pregel</a:t>
            </a:r>
          </a:p>
          <a:p>
            <a:endParaRPr lang="zh-CN" altLang="en-US" dirty="0"/>
          </a:p>
        </p:txBody>
      </p:sp>
    </p:spTree>
    <p:extLst>
      <p:ext uri="{BB962C8B-B14F-4D97-AF65-F5344CB8AC3E}">
        <p14:creationId xmlns:p14="http://schemas.microsoft.com/office/powerpoint/2010/main" val="282072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584BF6E-07CD-4A52-AF2E-84E767C678EB}"/>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A3F12199-9686-4CEF-9B59-6EA5119BCCE9}"/>
              </a:ext>
            </a:extLst>
          </p:cNvPr>
          <p:cNvSpPr>
            <a:spLocks noGrp="1"/>
          </p:cNvSpPr>
          <p:nvPr>
            <p:ph type="body" sz="quarter" idx="15"/>
          </p:nvPr>
        </p:nvSpPr>
        <p:spPr/>
        <p:txBody>
          <a:bodyPr/>
          <a:lstStyle/>
          <a:p>
            <a:r>
              <a:rPr lang="zh-CN" altLang="en-US" dirty="0"/>
              <a:t>交互式查询计算模式</a:t>
            </a:r>
          </a:p>
        </p:txBody>
      </p:sp>
      <p:sp>
        <p:nvSpPr>
          <p:cNvPr id="4" name="文本占位符 3">
            <a:extLst>
              <a:ext uri="{FF2B5EF4-FFF2-40B4-BE49-F238E27FC236}">
                <a16:creationId xmlns:a16="http://schemas.microsoft.com/office/drawing/2014/main" id="{925D5CD3-23AB-4931-BBAB-6A6485A6A27B}"/>
              </a:ext>
            </a:extLst>
          </p:cNvPr>
          <p:cNvSpPr>
            <a:spLocks noGrp="1"/>
          </p:cNvSpPr>
          <p:nvPr>
            <p:ph type="body" sz="quarter" idx="16"/>
          </p:nvPr>
        </p:nvSpPr>
        <p:spPr>
          <a:xfrm>
            <a:off x="695400" y="1385316"/>
            <a:ext cx="10058400" cy="4762095"/>
          </a:xfrm>
        </p:spPr>
        <p:txBody>
          <a:bodyPr/>
          <a:lstStyle/>
          <a:p>
            <a:r>
              <a:rPr lang="zh-CN" altLang="en-US" dirty="0"/>
              <a:t>数据查询和分析的过程往往是一个人和系统交互式对话的迭代过程，用户提交一个查询，得到系统提供的响应信息，用户再根据系统的响应构造下一个查询，再重复上一个迭代过程，直至用户得到满意的结果</a:t>
            </a:r>
            <a:endParaRPr lang="en-US" altLang="zh-CN" dirty="0"/>
          </a:p>
          <a:p>
            <a:r>
              <a:rPr lang="zh-CN" altLang="en-US" dirty="0"/>
              <a:t>查询的响应时间必须在秒级才能满足用户交互式查询的需要</a:t>
            </a:r>
            <a:endParaRPr lang="en-US" altLang="zh-CN" dirty="0"/>
          </a:p>
          <a:p>
            <a:r>
              <a:rPr lang="zh-CN" altLang="en-US" dirty="0"/>
              <a:t>目前，大多数大数据处理系统是使用</a:t>
            </a:r>
            <a:r>
              <a:rPr lang="en-US" altLang="zh-CN" dirty="0"/>
              <a:t>NoSQL</a:t>
            </a:r>
            <a:r>
              <a:rPr lang="zh-CN" altLang="en-US" dirty="0"/>
              <a:t>类型的数据库系统来处理海量数据的，但</a:t>
            </a:r>
            <a:r>
              <a:rPr lang="zh-CN" altLang="en-US" dirty="0">
                <a:solidFill>
                  <a:srgbClr val="FF0000"/>
                </a:solidFill>
              </a:rPr>
              <a:t>当今大多数</a:t>
            </a:r>
            <a:r>
              <a:rPr lang="en-US" altLang="zh-CN" dirty="0">
                <a:solidFill>
                  <a:srgbClr val="FF0000"/>
                </a:solidFill>
              </a:rPr>
              <a:t>NoSQL</a:t>
            </a:r>
            <a:r>
              <a:rPr lang="zh-CN" altLang="en-US" dirty="0">
                <a:solidFill>
                  <a:srgbClr val="FF0000"/>
                </a:solidFill>
              </a:rPr>
              <a:t>数据库在很多查询条件复杂的时候无法提供数据操作的秒级响应性能</a:t>
            </a:r>
            <a:endParaRPr lang="en-US" altLang="zh-CN" dirty="0">
              <a:solidFill>
                <a:srgbClr val="FF0000"/>
              </a:solidFill>
            </a:endParaRPr>
          </a:p>
          <a:p>
            <a:r>
              <a:rPr lang="zh-CN" altLang="en-US" dirty="0"/>
              <a:t>引入索引优化机制、内存计算等多种手段来改进</a:t>
            </a:r>
            <a:r>
              <a:rPr lang="en-US" altLang="zh-CN" dirty="0"/>
              <a:t>NoSQL</a:t>
            </a:r>
            <a:r>
              <a:rPr lang="zh-CN" altLang="en-US" dirty="0"/>
              <a:t>数据库的查询响应时间，出现了一些典型的交互式数据处理的代表系统，如</a:t>
            </a:r>
            <a:r>
              <a:rPr lang="en-US" altLang="zh-CN" dirty="0"/>
              <a:t>Berkeley</a:t>
            </a:r>
            <a:r>
              <a:rPr lang="zh-CN" altLang="en-US" dirty="0"/>
              <a:t>的</a:t>
            </a:r>
            <a:r>
              <a:rPr lang="en-US" altLang="zh-CN" dirty="0"/>
              <a:t>Spark</a:t>
            </a:r>
            <a:r>
              <a:rPr lang="zh-CN" altLang="en-US" dirty="0"/>
              <a:t>系统和</a:t>
            </a:r>
            <a:r>
              <a:rPr lang="en-US" altLang="zh-CN" dirty="0"/>
              <a:t>Google</a:t>
            </a:r>
            <a:r>
              <a:rPr lang="zh-CN" altLang="en-US" dirty="0"/>
              <a:t>的</a:t>
            </a:r>
            <a:r>
              <a:rPr lang="en-US" altLang="zh-CN" dirty="0"/>
              <a:t>Dremel</a:t>
            </a:r>
            <a:r>
              <a:rPr lang="zh-CN" altLang="en-US" dirty="0"/>
              <a:t>系统</a:t>
            </a:r>
          </a:p>
        </p:txBody>
      </p:sp>
    </p:spTree>
    <p:extLst>
      <p:ext uri="{BB962C8B-B14F-4D97-AF65-F5344CB8AC3E}">
        <p14:creationId xmlns:p14="http://schemas.microsoft.com/office/powerpoint/2010/main" val="147350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a:xfrm>
            <a:off x="5194570" y="1826018"/>
            <a:ext cx="6569245" cy="1015663"/>
          </a:xfrm>
        </p:spPr>
        <p:txBody>
          <a:bodyPr/>
          <a:lstStyle/>
          <a:p>
            <a:r>
              <a:rPr lang="en-US" altLang="zh-CN" kern="0" dirty="0"/>
              <a:t>PART FIVE</a:t>
            </a:r>
            <a:endParaRPr lang="zh-CN" altLang="en-US" kern="0" dirty="0"/>
          </a:p>
        </p:txBody>
      </p:sp>
      <p:sp>
        <p:nvSpPr>
          <p:cNvPr id="11" name="文本占位符 10"/>
          <p:cNvSpPr>
            <a:spLocks noGrp="1"/>
          </p:cNvSpPr>
          <p:nvPr>
            <p:ph type="body" sz="quarter" idx="12"/>
          </p:nvPr>
        </p:nvSpPr>
        <p:spPr>
          <a:xfrm>
            <a:off x="1" y="-2219126"/>
            <a:ext cx="5338321" cy="11618565"/>
          </a:xfrm>
        </p:spPr>
        <p:txBody>
          <a:bodyPr/>
          <a:lstStyle/>
          <a:p>
            <a:r>
              <a:rPr lang="en-US" altLang="zh-CN" dirty="0"/>
              <a:t>5</a:t>
            </a:r>
            <a:endParaRPr lang="zh-CN" altLang="en-US" dirty="0"/>
          </a:p>
        </p:txBody>
      </p:sp>
      <p:sp>
        <p:nvSpPr>
          <p:cNvPr id="12" name="文本占位符 11"/>
          <p:cNvSpPr>
            <a:spLocks noGrp="1"/>
          </p:cNvSpPr>
          <p:nvPr>
            <p:ph type="body" sz="quarter" idx="13"/>
          </p:nvPr>
        </p:nvSpPr>
        <p:spPr>
          <a:xfrm>
            <a:off x="5194570" y="2791947"/>
            <a:ext cx="6569245" cy="584775"/>
          </a:xfrm>
        </p:spPr>
        <p:txBody>
          <a:bodyPr/>
          <a:lstStyle/>
          <a:p>
            <a:r>
              <a:rPr lang="en-US" altLang="zh-CN" sz="3200" dirty="0"/>
              <a:t>1.5 </a:t>
            </a:r>
            <a:r>
              <a:rPr lang="zh-CN" altLang="en-US" sz="3200" dirty="0"/>
              <a:t>大数据处理和分析的典型应用</a:t>
            </a:r>
          </a:p>
        </p:txBody>
      </p:sp>
    </p:spTree>
    <p:extLst>
      <p:ext uri="{BB962C8B-B14F-4D97-AF65-F5344CB8AC3E}">
        <p14:creationId xmlns:p14="http://schemas.microsoft.com/office/powerpoint/2010/main" val="342450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B735C1F-402B-4464-9858-C84468747A7C}"/>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6DC3E269-C965-4660-ACB6-EBE6B32947CC}"/>
              </a:ext>
            </a:extLst>
          </p:cNvPr>
          <p:cNvSpPr>
            <a:spLocks noGrp="1"/>
          </p:cNvSpPr>
          <p:nvPr>
            <p:ph type="body" sz="quarter" idx="15"/>
          </p:nvPr>
        </p:nvSpPr>
        <p:spPr>
          <a:xfrm>
            <a:off x="695402" y="57750"/>
            <a:ext cx="7928834" cy="1175706"/>
          </a:xfrm>
        </p:spPr>
        <p:txBody>
          <a:bodyPr/>
          <a:lstStyle/>
          <a:p>
            <a:r>
              <a:rPr lang="zh-CN" altLang="en-US" dirty="0"/>
              <a:t>基于大规模船舶轨迹数据进行航道提取</a:t>
            </a:r>
          </a:p>
          <a:p>
            <a:endParaRPr lang="zh-CN" altLang="en-US" dirty="0"/>
          </a:p>
        </p:txBody>
      </p:sp>
      <p:sp>
        <p:nvSpPr>
          <p:cNvPr id="5" name="内容占位符 2">
            <a:extLst>
              <a:ext uri="{FF2B5EF4-FFF2-40B4-BE49-F238E27FC236}">
                <a16:creationId xmlns:a16="http://schemas.microsoft.com/office/drawing/2014/main" id="{85F92F1E-CEB0-4D2E-8979-25F2E198F13A}"/>
              </a:ext>
            </a:extLst>
          </p:cNvPr>
          <p:cNvSpPr txBox="1">
            <a:spLocks/>
          </p:cNvSpPr>
          <p:nvPr/>
        </p:nvSpPr>
        <p:spPr>
          <a:xfrm>
            <a:off x="695402" y="908720"/>
            <a:ext cx="10801196" cy="16561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8650" indent="-171450" defTabSz="457200" fontAlgn="auto">
              <a:lnSpc>
                <a:spcPct val="130000"/>
              </a:lnSpc>
              <a:spcBef>
                <a:spcPts val="600"/>
              </a:spcBef>
              <a:spcAft>
                <a:spcPts val="0"/>
              </a:spcAft>
              <a:defRPr/>
            </a:pPr>
            <a:r>
              <a:rPr lang="zh-CN" altLang="en-US" sz="1600" dirty="0">
                <a:solidFill>
                  <a:srgbClr val="242424"/>
                </a:solidFill>
                <a:latin typeface="微软雅黑" panose="020B0503020204020204" pitchFamily="34" charset="-122"/>
                <a:ea typeface="微软雅黑" panose="020B0503020204020204" pitchFamily="34" charset="-122"/>
              </a:rPr>
              <a:t>问题和需求</a:t>
            </a:r>
            <a:endParaRPr lang="en-US" altLang="zh-CN" sz="160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目前陆地道路的传统方法主要依靠遥感影像、专业测绘，成本高、更新周期长，且针对海上航道可行性不大，难以满足实际应用需求</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目前海上航道主要依靠专业测绘，成本高，且往往和实际船舶的航道有较大出入</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若能够基于时空轨迹数据进行航道提取，将具有能及时更新、低廉的优势，具有很大的经济价值和发展前景</a:t>
            </a:r>
          </a:p>
          <a:p>
            <a:pPr marL="628650" indent="-171450" defTabSz="457200" fontAlgn="auto">
              <a:lnSpc>
                <a:spcPct val="130000"/>
              </a:lnSpc>
              <a:spcBef>
                <a:spcPts val="600"/>
              </a:spcBef>
              <a:spcAft>
                <a:spcPts val="0"/>
              </a:spcAft>
              <a:defRPr/>
            </a:pPr>
            <a:r>
              <a:rPr lang="zh-CN" altLang="en-US" sz="1600" dirty="0">
                <a:solidFill>
                  <a:srgbClr val="242424"/>
                </a:solidFill>
                <a:latin typeface="微软雅黑" panose="020B0503020204020204" pitchFamily="34" charset="-122"/>
                <a:ea typeface="微软雅黑" panose="020B0503020204020204" pitchFamily="34" charset="-122"/>
              </a:rPr>
              <a:t>解决方案</a:t>
            </a:r>
            <a:endParaRPr lang="en-US" altLang="zh-CN" sz="160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dirty="0">
                <a:solidFill>
                  <a:srgbClr val="FF0000"/>
                </a:solidFill>
                <a:latin typeface="微软雅黑" panose="020B0503020204020204" pitchFamily="34" charset="-122"/>
                <a:ea typeface="微软雅黑" panose="020B0503020204020204" pitchFamily="34" charset="-122"/>
                <a:sym typeface="Arial" pitchFamily="34" charset="0"/>
              </a:rPr>
              <a:t>基于船舶众源轨迹数据的大范围、多尺度、精度自适应的立体航道提取方法</a:t>
            </a:r>
            <a:endParaRPr lang="en-US" altLang="zh-CN" sz="120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endParaRPr lang="en-US" altLang="zh-CN" sz="1200" b="0" dirty="0">
              <a:solidFill>
                <a:srgbClr val="242424"/>
              </a:solidFill>
              <a:latin typeface="微软雅黑" panose="020B0503020204020204" pitchFamily="34" charset="-122"/>
              <a:ea typeface="微软雅黑" panose="020B0503020204020204" pitchFamily="34" charset="-122"/>
            </a:endParaRPr>
          </a:p>
          <a:p>
            <a:pPr marL="628650" indent="-171450" defTabSz="457200" fontAlgn="auto">
              <a:lnSpc>
                <a:spcPct val="130000"/>
              </a:lnSpc>
              <a:spcBef>
                <a:spcPts val="600"/>
              </a:spcBef>
              <a:spcAft>
                <a:spcPts val="0"/>
              </a:spcAft>
              <a:defRPr/>
            </a:pPr>
            <a:endParaRPr lang="en-US" altLang="zh-CN" sz="1600" b="0" dirty="0">
              <a:solidFill>
                <a:srgbClr val="242424"/>
              </a:solidFill>
              <a:latin typeface="微软雅黑" panose="020B0503020204020204" pitchFamily="34" charset="-122"/>
              <a:ea typeface="微软雅黑" panose="020B0503020204020204" pitchFamily="34" charset="-122"/>
            </a:endParaRPr>
          </a:p>
          <a:p>
            <a:pPr fontAlgn="auto">
              <a:spcAft>
                <a:spcPts val="0"/>
              </a:spcAft>
              <a:defRPr/>
            </a:pPr>
            <a:endParaRPr lang="zh-CN" altLang="en-US" b="0" dirty="0">
              <a:latin typeface="微软雅黑" panose="020B0503020204020204" pitchFamily="34" charset="-122"/>
              <a:ea typeface="微软雅黑" panose="020B0503020204020204" pitchFamily="34" charset="-122"/>
            </a:endParaRPr>
          </a:p>
        </p:txBody>
      </p:sp>
      <p:pic>
        <p:nvPicPr>
          <p:cNvPr id="7" name="图片 5">
            <a:extLst>
              <a:ext uri="{FF2B5EF4-FFF2-40B4-BE49-F238E27FC236}">
                <a16:creationId xmlns:a16="http://schemas.microsoft.com/office/drawing/2014/main" id="{8F428F92-A420-4C0E-8C16-D976567455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9653" y="3240034"/>
            <a:ext cx="27686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3">
            <a:extLst>
              <a:ext uri="{FF2B5EF4-FFF2-40B4-BE49-F238E27FC236}">
                <a16:creationId xmlns:a16="http://schemas.microsoft.com/office/drawing/2014/main" id="{CCA47F7D-50D2-4297-8371-839579FCB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490" y="3284984"/>
            <a:ext cx="2684463" cy="325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F52C37B0-A0D2-4B18-BC8D-B00D1D386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465" y="3226245"/>
            <a:ext cx="2608263" cy="325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EDCA18B8-FCD2-4C2F-B939-9F3B25F4A38E}"/>
              </a:ext>
            </a:extLst>
          </p:cNvPr>
          <p:cNvSpPr/>
          <p:nvPr/>
        </p:nvSpPr>
        <p:spPr>
          <a:xfrm>
            <a:off x="2117734" y="6608385"/>
            <a:ext cx="1603324" cy="276999"/>
          </a:xfrm>
          <a:prstGeom prst="rect">
            <a:avLst/>
          </a:prstGeom>
        </p:spPr>
        <p:txBody>
          <a:bodyPr wrap="none">
            <a:spAutoFit/>
          </a:bodyPr>
          <a:lstStyle/>
          <a:p>
            <a:r>
              <a:rPr lang="zh-CN" altLang="en-US" sz="1200" dirty="0">
                <a:solidFill>
                  <a:srgbClr val="242424"/>
                </a:solidFill>
                <a:latin typeface="微软雅黑" panose="020B0503020204020204" pitchFamily="34" charset="-122"/>
                <a:ea typeface="微软雅黑" panose="020B0503020204020204" pitchFamily="34" charset="-122"/>
              </a:rPr>
              <a:t>渤海东北角船舶轨迹</a:t>
            </a: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4738768-155D-458D-B443-FAE84324FA12}"/>
              </a:ext>
            </a:extLst>
          </p:cNvPr>
          <p:cNvSpPr/>
          <p:nvPr/>
        </p:nvSpPr>
        <p:spPr>
          <a:xfrm>
            <a:off x="4250410" y="6582803"/>
            <a:ext cx="3108543" cy="276999"/>
          </a:xfrm>
          <a:prstGeom prst="rect">
            <a:avLst/>
          </a:prstGeom>
        </p:spPr>
        <p:txBody>
          <a:bodyPr wrap="none">
            <a:spAutoFit/>
          </a:bodyPr>
          <a:lstStyle/>
          <a:p>
            <a:r>
              <a:rPr lang="zh-CN" altLang="en-US" sz="1200" dirty="0">
                <a:solidFill>
                  <a:srgbClr val="242424"/>
                </a:solidFill>
                <a:latin typeface="微软雅黑" panose="020B0503020204020204" pitchFamily="34" charset="-122"/>
                <a:ea typeface="微软雅黑" panose="020B0503020204020204" pitchFamily="34" charset="-122"/>
              </a:rPr>
              <a:t>渤海东北角船舶轨迹栅格过滤及三角化结果</a:t>
            </a: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7E45BDD-1435-4C74-A75E-BB54AD543F14}"/>
              </a:ext>
            </a:extLst>
          </p:cNvPr>
          <p:cNvSpPr/>
          <p:nvPr/>
        </p:nvSpPr>
        <p:spPr>
          <a:xfrm>
            <a:off x="7723631" y="6586834"/>
            <a:ext cx="1880643" cy="276999"/>
          </a:xfrm>
          <a:prstGeom prst="rect">
            <a:avLst/>
          </a:prstGeom>
        </p:spPr>
        <p:txBody>
          <a:bodyPr wrap="none">
            <a:spAutoFit/>
          </a:bodyPr>
          <a:lstStyle/>
          <a:p>
            <a:r>
              <a:rPr lang="zh-CN" altLang="en-US" sz="1200" dirty="0">
                <a:solidFill>
                  <a:srgbClr val="242424"/>
                </a:solidFill>
                <a:latin typeface="微软雅黑" panose="020B0503020204020204" pitchFamily="34" charset="-122"/>
                <a:ea typeface="微软雅黑" panose="020B0503020204020204" pitchFamily="34" charset="-122"/>
              </a:rPr>
              <a:t>渤海东北角航道提取结果</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18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F5ECE66-7A72-4620-A39A-6983939CF2C1}"/>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9F4D133E-2B59-4AF7-89FA-994A81328C2D}"/>
              </a:ext>
            </a:extLst>
          </p:cNvPr>
          <p:cNvSpPr>
            <a:spLocks noGrp="1"/>
          </p:cNvSpPr>
          <p:nvPr>
            <p:ph type="body" sz="quarter" idx="15"/>
          </p:nvPr>
        </p:nvSpPr>
        <p:spPr/>
        <p:txBody>
          <a:bodyPr/>
          <a:lstStyle/>
          <a:p>
            <a:endParaRPr lang="zh-CN" altLang="en-US"/>
          </a:p>
        </p:txBody>
      </p:sp>
      <p:sp>
        <p:nvSpPr>
          <p:cNvPr id="5" name="文本框 4">
            <a:extLst>
              <a:ext uri="{FF2B5EF4-FFF2-40B4-BE49-F238E27FC236}">
                <a16:creationId xmlns:a16="http://schemas.microsoft.com/office/drawing/2014/main" id="{AE400050-B23F-4D1E-B917-5B22E2C55EC6}"/>
              </a:ext>
            </a:extLst>
          </p:cNvPr>
          <p:cNvSpPr txBox="1"/>
          <p:nvPr/>
        </p:nvSpPr>
        <p:spPr>
          <a:xfrm>
            <a:off x="796186" y="1022791"/>
            <a:ext cx="10793558" cy="2053639"/>
          </a:xfrm>
          <a:prstGeom prst="rect">
            <a:avLst/>
          </a:prstGeom>
          <a:noFill/>
        </p:spPr>
        <p:txBody>
          <a:bodyPr wrap="square">
            <a:spAutoFit/>
          </a:bodyPr>
          <a:lstStyle/>
          <a:p>
            <a:pPr marL="628650" indent="-171450" defTabSz="457200" fontAlgn="auto">
              <a:lnSpc>
                <a:spcPct val="130000"/>
              </a:lnSpc>
              <a:spcBef>
                <a:spcPts val="600"/>
              </a:spcBef>
              <a:spcAft>
                <a:spcPts val="0"/>
              </a:spcAft>
              <a:defRPr/>
            </a:pPr>
            <a:r>
              <a:rPr lang="zh-CN" altLang="en-US" sz="1600" dirty="0">
                <a:solidFill>
                  <a:srgbClr val="242424"/>
                </a:solidFill>
                <a:latin typeface="Century Gothic"/>
                <a:ea typeface="微软雅黑"/>
              </a:rPr>
              <a:t>难点：</a:t>
            </a:r>
            <a:endParaRPr lang="en-US" altLang="zh-CN" sz="1600" dirty="0">
              <a:solidFill>
                <a:srgbClr val="242424"/>
              </a:solidFill>
              <a:latin typeface="Century Gothic"/>
              <a:ea typeface="微软雅黑"/>
            </a:endParaRPr>
          </a:p>
          <a:p>
            <a:pPr marL="1028700" lvl="1" indent="-171450" defTabSz="457200" fontAlgn="auto">
              <a:lnSpc>
                <a:spcPct val="130000"/>
              </a:lnSpc>
              <a:spcBef>
                <a:spcPts val="600"/>
              </a:spcBef>
              <a:spcAft>
                <a:spcPts val="0"/>
              </a:spcAft>
              <a:defRPr/>
            </a:pPr>
            <a:r>
              <a:rPr lang="zh-CN" altLang="en-US" sz="1200" dirty="0">
                <a:solidFill>
                  <a:srgbClr val="242424"/>
                </a:solidFill>
                <a:latin typeface="Century Gothic"/>
                <a:ea typeface="微软雅黑"/>
              </a:rPr>
              <a:t>大范围的船舶众源轨迹数据受环境影响造成</a:t>
            </a:r>
            <a:r>
              <a:rPr lang="en-US" altLang="zh-CN" sz="1200" dirty="0">
                <a:solidFill>
                  <a:srgbClr val="242424"/>
                </a:solidFill>
                <a:latin typeface="Century Gothic"/>
                <a:ea typeface="微软雅黑"/>
              </a:rPr>
              <a:t>AIS</a:t>
            </a:r>
            <a:r>
              <a:rPr lang="zh-CN" altLang="en-US" sz="1200" dirty="0">
                <a:solidFill>
                  <a:srgbClr val="242424"/>
                </a:solidFill>
                <a:latin typeface="Century Gothic"/>
                <a:ea typeface="微软雅黑"/>
              </a:rPr>
              <a:t>采样数据密度差别大而难以精确提取航道边界，</a:t>
            </a:r>
            <a:endParaRPr lang="en-US" altLang="zh-CN" sz="1200" dirty="0">
              <a:solidFill>
                <a:srgbClr val="242424"/>
              </a:solidFill>
              <a:latin typeface="Century Gothic"/>
              <a:ea typeface="微软雅黑"/>
            </a:endParaRPr>
          </a:p>
          <a:p>
            <a:pPr marL="628650" indent="-171450" defTabSz="457200" fontAlgn="auto">
              <a:lnSpc>
                <a:spcPct val="130000"/>
              </a:lnSpc>
              <a:spcBef>
                <a:spcPts val="600"/>
              </a:spcBef>
              <a:spcAft>
                <a:spcPts val="0"/>
              </a:spcAft>
              <a:defRPr/>
            </a:pPr>
            <a:r>
              <a:rPr lang="zh-CN" altLang="en-US" sz="1600" dirty="0">
                <a:solidFill>
                  <a:srgbClr val="242424"/>
                </a:solidFill>
                <a:latin typeface="Century Gothic"/>
                <a:ea typeface="微软雅黑"/>
              </a:rPr>
              <a:t>针对上述难点提出一种精度自适应的航道提取方法</a:t>
            </a:r>
            <a:endParaRPr lang="en-US" altLang="zh-CN" sz="1600" dirty="0">
              <a:solidFill>
                <a:srgbClr val="242424"/>
              </a:solidFill>
              <a:latin typeface="Century Gothic"/>
              <a:ea typeface="微软雅黑"/>
            </a:endParaRPr>
          </a:p>
          <a:p>
            <a:pPr marL="1028700" lvl="1" indent="-171450" defTabSz="457200" fontAlgn="auto">
              <a:lnSpc>
                <a:spcPct val="130000"/>
              </a:lnSpc>
              <a:spcBef>
                <a:spcPts val="600"/>
              </a:spcBef>
              <a:spcAft>
                <a:spcPts val="0"/>
              </a:spcAft>
              <a:defRPr/>
            </a:pPr>
            <a:r>
              <a:rPr lang="zh-CN" altLang="en-US" sz="1200" dirty="0">
                <a:solidFill>
                  <a:srgbClr val="242424"/>
                </a:solidFill>
                <a:latin typeface="Century Gothic"/>
                <a:ea typeface="微软雅黑"/>
              </a:rPr>
              <a:t>对原始包含较多错误的船舶轨迹大数据进行并行化预处理和</a:t>
            </a:r>
            <a:r>
              <a:rPr lang="en-US" altLang="zh-CN" sz="1200" dirty="0" err="1">
                <a:solidFill>
                  <a:srgbClr val="242424"/>
                </a:solidFill>
                <a:latin typeface="Century Gothic"/>
                <a:ea typeface="微软雅黑"/>
              </a:rPr>
              <a:t>GeoHash</a:t>
            </a:r>
            <a:r>
              <a:rPr lang="zh-CN" altLang="en-US" sz="1200" dirty="0">
                <a:solidFill>
                  <a:srgbClr val="242424"/>
                </a:solidFill>
                <a:latin typeface="Century Gothic"/>
                <a:ea typeface="微软雅黑"/>
              </a:rPr>
              <a:t>编码，中值滤波消除离散点以平滑栅格化结果。</a:t>
            </a:r>
            <a:endParaRPr lang="en-US" altLang="zh-CN" sz="1200" dirty="0">
              <a:solidFill>
                <a:srgbClr val="242424"/>
              </a:solidFill>
              <a:latin typeface="Century Gothic"/>
              <a:ea typeface="微软雅黑"/>
            </a:endParaRPr>
          </a:p>
          <a:p>
            <a:pPr marL="1028700" lvl="1" indent="-171450" defTabSz="457200" fontAlgn="auto">
              <a:lnSpc>
                <a:spcPct val="130000"/>
              </a:lnSpc>
              <a:spcBef>
                <a:spcPts val="600"/>
              </a:spcBef>
              <a:spcAft>
                <a:spcPts val="0"/>
              </a:spcAft>
              <a:defRPr/>
            </a:pPr>
            <a:r>
              <a:rPr lang="zh-CN" altLang="en-US" sz="1200" dirty="0">
                <a:solidFill>
                  <a:srgbClr val="242424"/>
                </a:solidFill>
                <a:latin typeface="Century Gothic"/>
                <a:ea typeface="微软雅黑"/>
              </a:rPr>
              <a:t>对栅格进行合并，将精度相等、密度不等的栅格集动态合并为精度不等、密度相当的栅格集；进行窗口滑动过滤。</a:t>
            </a:r>
            <a:endParaRPr lang="en-US" altLang="zh-CN" sz="1200" dirty="0">
              <a:solidFill>
                <a:srgbClr val="242424"/>
              </a:solidFill>
              <a:latin typeface="Century Gothic"/>
              <a:ea typeface="微软雅黑"/>
            </a:endParaRPr>
          </a:p>
          <a:p>
            <a:pPr marL="1028700" lvl="1" indent="-171450" defTabSz="457200" fontAlgn="auto">
              <a:lnSpc>
                <a:spcPct val="130000"/>
              </a:lnSpc>
              <a:spcBef>
                <a:spcPts val="600"/>
              </a:spcBef>
              <a:spcAft>
                <a:spcPts val="0"/>
              </a:spcAft>
              <a:defRPr/>
            </a:pPr>
            <a:r>
              <a:rPr lang="zh-CN" altLang="en-US" sz="1200" dirty="0">
                <a:solidFill>
                  <a:srgbClr val="242424"/>
                </a:solidFill>
                <a:latin typeface="Century Gothic"/>
                <a:ea typeface="微软雅黑"/>
              </a:rPr>
              <a:t>对合并过滤后的数据进行</a:t>
            </a:r>
            <a:r>
              <a:rPr lang="en-US" altLang="zh-CN" sz="1200" dirty="0">
                <a:solidFill>
                  <a:srgbClr val="242424"/>
                </a:solidFill>
                <a:latin typeface="Century Gothic"/>
                <a:ea typeface="微软雅黑"/>
              </a:rPr>
              <a:t>Delaunay</a:t>
            </a:r>
            <a:r>
              <a:rPr lang="zh-CN" altLang="en-US" sz="1200" dirty="0">
                <a:solidFill>
                  <a:srgbClr val="242424"/>
                </a:solidFill>
                <a:latin typeface="Century Gothic"/>
                <a:ea typeface="微软雅黑"/>
              </a:rPr>
              <a:t>三角化，并基于外接圆半径进行过滤，在此基础上进行多边形化及多边形过滤，获得最终的航道边界结果</a:t>
            </a:r>
            <a:endParaRPr lang="zh-CN" altLang="en-US" dirty="0"/>
          </a:p>
        </p:txBody>
      </p:sp>
      <p:pic>
        <p:nvPicPr>
          <p:cNvPr id="7" name="图片 6">
            <a:extLst>
              <a:ext uri="{FF2B5EF4-FFF2-40B4-BE49-F238E27FC236}">
                <a16:creationId xmlns:a16="http://schemas.microsoft.com/office/drawing/2014/main" id="{9592082F-5F71-41B2-8C8F-6D6CDDE62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422" y="3227234"/>
            <a:ext cx="8810732" cy="3573016"/>
          </a:xfrm>
          <a:prstGeom prst="rect">
            <a:avLst/>
          </a:prstGeom>
        </p:spPr>
      </p:pic>
    </p:spTree>
    <p:extLst>
      <p:ext uri="{BB962C8B-B14F-4D97-AF65-F5344CB8AC3E}">
        <p14:creationId xmlns:p14="http://schemas.microsoft.com/office/powerpoint/2010/main" val="254010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7AFDFB-ED32-48F2-8817-9BFC84C08DC9}"/>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29CDFE9B-2777-4A4F-B0D5-8B06CC67F9B1}"/>
              </a:ext>
            </a:extLst>
          </p:cNvPr>
          <p:cNvSpPr>
            <a:spLocks noGrp="1"/>
          </p:cNvSpPr>
          <p:nvPr>
            <p:ph type="body" sz="quarter" idx="15"/>
          </p:nvPr>
        </p:nvSpPr>
        <p:spPr/>
        <p:txBody>
          <a:bodyPr/>
          <a:lstStyle/>
          <a:p>
            <a:endParaRPr lang="zh-CN" altLang="en-US"/>
          </a:p>
        </p:txBody>
      </p:sp>
      <p:sp>
        <p:nvSpPr>
          <p:cNvPr id="5" name="AutoShape 14">
            <a:extLst>
              <a:ext uri="{FF2B5EF4-FFF2-40B4-BE49-F238E27FC236}">
                <a16:creationId xmlns:a16="http://schemas.microsoft.com/office/drawing/2014/main" id="{1A73609F-3F99-45E1-90E6-2493A8CC01F3}"/>
              </a:ext>
            </a:extLst>
          </p:cNvPr>
          <p:cNvSpPr>
            <a:spLocks noChangeArrowheads="1"/>
          </p:cNvSpPr>
          <p:nvPr/>
        </p:nvSpPr>
        <p:spPr bwMode="gray">
          <a:xfrm rot="5400000">
            <a:off x="1769206" y="1416316"/>
            <a:ext cx="2119103" cy="2538673"/>
          </a:xfrm>
          <a:prstGeom prst="roundRect">
            <a:avLst>
              <a:gd name="adj" fmla="val 19894"/>
            </a:avLst>
          </a:prstGeom>
          <a:gradFill rotWithShape="1">
            <a:gsLst>
              <a:gs pos="0">
                <a:srgbClr val="F8F8F8">
                  <a:gamma/>
                  <a:shade val="77647"/>
                  <a:invGamma/>
                  <a:alpha val="98000"/>
                </a:srgbClr>
              </a:gs>
              <a:gs pos="50000">
                <a:srgbClr val="F8F8F8"/>
              </a:gs>
              <a:gs pos="100000">
                <a:srgbClr val="F8F8F8">
                  <a:gamma/>
                  <a:shade val="77647"/>
                  <a:invGamma/>
                  <a:alpha val="98000"/>
                </a:srgbClr>
              </a:gs>
            </a:gsLst>
            <a:lin ang="5400000" scaled="1"/>
          </a:gradFill>
          <a:ln w="57150" cmpd="thickThin" algn="ctr">
            <a:solidFill>
              <a:srgbClr val="969696"/>
            </a:solidFill>
            <a:round/>
            <a:headEnd/>
            <a:tailEnd/>
          </a:ln>
          <a:effectLst/>
        </p:spPr>
        <p:txBody>
          <a:bodyPr wrap="none" anchor="ctr"/>
          <a:lstStyle/>
          <a:p>
            <a:pPr>
              <a:defRPr/>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15">
            <a:extLst>
              <a:ext uri="{FF2B5EF4-FFF2-40B4-BE49-F238E27FC236}">
                <a16:creationId xmlns:a16="http://schemas.microsoft.com/office/drawing/2014/main" id="{81165AE1-BED9-45EF-A370-7A02B9A70F29}"/>
              </a:ext>
            </a:extLst>
          </p:cNvPr>
          <p:cNvSpPr>
            <a:spLocks/>
          </p:cNvSpPr>
          <p:nvPr/>
        </p:nvSpPr>
        <p:spPr bwMode="gray">
          <a:xfrm>
            <a:off x="1559449" y="1556494"/>
            <a:ext cx="2538338" cy="483549"/>
          </a:xfrm>
          <a:custGeom>
            <a:avLst/>
            <a:gdLst>
              <a:gd name="T0" fmla="*/ 2147483647 w 1532"/>
              <a:gd name="T1" fmla="*/ 2147483647 h 347"/>
              <a:gd name="T2" fmla="*/ 2147483647 w 1532"/>
              <a:gd name="T3" fmla="*/ 2147483647 h 347"/>
              <a:gd name="T4" fmla="*/ 2147483647 w 1532"/>
              <a:gd name="T5" fmla="*/ 2147483647 h 347"/>
              <a:gd name="T6" fmla="*/ 2147483647 w 1532"/>
              <a:gd name="T7" fmla="*/ 2147483647 h 347"/>
              <a:gd name="T8" fmla="*/ 2147483647 w 1532"/>
              <a:gd name="T9" fmla="*/ 2147483647 h 347"/>
              <a:gd name="T10" fmla="*/ 2147483647 w 1532"/>
              <a:gd name="T11" fmla="*/ 2147483647 h 347"/>
              <a:gd name="T12" fmla="*/ 2147483647 w 1532"/>
              <a:gd name="T13" fmla="*/ 2147483647 h 347"/>
              <a:gd name="T14" fmla="*/ 2147483647 w 1532"/>
              <a:gd name="T15" fmla="*/ 2147483647 h 347"/>
              <a:gd name="T16" fmla="*/ 2147483647 w 1532"/>
              <a:gd name="T17" fmla="*/ 2147483647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32"/>
              <a:gd name="T28" fmla="*/ 0 h 347"/>
              <a:gd name="T29" fmla="*/ 1532 w 1532"/>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32" h="347">
                <a:moveTo>
                  <a:pt x="17" y="347"/>
                </a:moveTo>
                <a:cubicBezTo>
                  <a:pt x="17" y="347"/>
                  <a:pt x="0" y="284"/>
                  <a:pt x="25" y="197"/>
                </a:cubicBezTo>
                <a:cubicBezTo>
                  <a:pt x="57" y="143"/>
                  <a:pt x="94" y="50"/>
                  <a:pt x="217" y="25"/>
                </a:cubicBezTo>
                <a:cubicBezTo>
                  <a:pt x="340" y="0"/>
                  <a:pt x="292" y="15"/>
                  <a:pt x="443" y="13"/>
                </a:cubicBezTo>
                <a:cubicBezTo>
                  <a:pt x="594" y="10"/>
                  <a:pt x="985" y="14"/>
                  <a:pt x="1127" y="14"/>
                </a:cubicBezTo>
                <a:cubicBezTo>
                  <a:pt x="1269" y="14"/>
                  <a:pt x="1206" y="2"/>
                  <a:pt x="1292" y="16"/>
                </a:cubicBezTo>
                <a:cubicBezTo>
                  <a:pt x="1380" y="30"/>
                  <a:pt x="1466" y="96"/>
                  <a:pt x="1520" y="216"/>
                </a:cubicBezTo>
                <a:cubicBezTo>
                  <a:pt x="1532" y="300"/>
                  <a:pt x="1527" y="346"/>
                  <a:pt x="1527" y="346"/>
                </a:cubicBezTo>
                <a:lnTo>
                  <a:pt x="17" y="347"/>
                </a:lnTo>
                <a:close/>
              </a:path>
            </a:pathLst>
          </a:custGeom>
          <a:solidFill>
            <a:schemeClr val="tx2">
              <a:lumMod val="60000"/>
              <a:lumOff val="40000"/>
              <a:alpha val="38039"/>
            </a:schemeClr>
          </a:solidFill>
          <a:ln>
            <a:noFill/>
          </a:ln>
        </p:spPr>
        <p:txBody>
          <a:bodyPr wrap="none" anchor="ct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16">
            <a:extLst>
              <a:ext uri="{FF2B5EF4-FFF2-40B4-BE49-F238E27FC236}">
                <a16:creationId xmlns:a16="http://schemas.microsoft.com/office/drawing/2014/main" id="{788EDC8A-8F58-4214-9AA5-A2039CB3D1E9}"/>
              </a:ext>
            </a:extLst>
          </p:cNvPr>
          <p:cNvSpPr>
            <a:spLocks noChangeArrowheads="1"/>
          </p:cNvSpPr>
          <p:nvPr/>
        </p:nvSpPr>
        <p:spPr bwMode="gray">
          <a:xfrm>
            <a:off x="1605842" y="1667363"/>
            <a:ext cx="23411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zh-CN" altLang="en-US" sz="1600" b="0" dirty="0">
                <a:solidFill>
                  <a:srgbClr val="1C1C1C"/>
                </a:solidFill>
                <a:latin typeface="Arial" panose="020B0604020202020204" pitchFamily="34" charset="0"/>
                <a:ea typeface="微软雅黑" panose="020B0503020204020204" pitchFamily="34" charset="-122"/>
                <a:cs typeface="+mn-ea"/>
                <a:sym typeface="Arial" panose="020B0604020202020204" pitchFamily="34" charset="0"/>
              </a:rPr>
              <a:t>现有相关工作</a:t>
            </a:r>
            <a:endParaRPr lang="en-US" altLang="zh-CN" sz="1600" b="0" dirty="0">
              <a:solidFill>
                <a:srgbClr val="1C1C1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a:extLst>
              <a:ext uri="{FF2B5EF4-FFF2-40B4-BE49-F238E27FC236}">
                <a16:creationId xmlns:a16="http://schemas.microsoft.com/office/drawing/2014/main" id="{AC8CED53-1465-4B12-8182-CF07BD129FA4}"/>
              </a:ext>
            </a:extLst>
          </p:cNvPr>
          <p:cNvSpPr/>
          <p:nvPr/>
        </p:nvSpPr>
        <p:spPr>
          <a:xfrm>
            <a:off x="1721795" y="2344004"/>
            <a:ext cx="2491946" cy="1169551"/>
          </a:xfrm>
          <a:prstGeom prst="rect">
            <a:avLst/>
          </a:prstGeom>
        </p:spPr>
        <p:txBody>
          <a:bodyPr wrap="square">
            <a:spAutoFit/>
          </a:bodyPr>
          <a:lstStyle/>
          <a:p>
            <a:pPr>
              <a:spcBef>
                <a:spcPts val="0"/>
              </a:spcBef>
              <a:buClr>
                <a:schemeClr val="tx1"/>
              </a:buClr>
              <a:buFont typeface="Wingdings" pitchFamily="2" charset="2"/>
              <a:buChar char="Ø"/>
              <a:defRPr/>
            </a:pPr>
            <a:r>
              <a:rPr lang="zh-CN" altLang="en-US" sz="1400" b="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针对单个轨迹的行为识别</a:t>
            </a:r>
            <a:endParaRPr lang="en-US" altLang="zh-CN" sz="1400" b="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spcBef>
                <a:spcPts val="0"/>
              </a:spcBef>
              <a:buClr>
                <a:schemeClr val="tx1"/>
              </a:buClr>
              <a:buFont typeface="Wingdings" pitchFamily="2" charset="2"/>
              <a:buChar char="Ø"/>
              <a:defRPr/>
            </a:pPr>
            <a:r>
              <a:rPr lang="zh-CN" altLang="en-US" sz="1400" b="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准确率低</a:t>
            </a:r>
            <a:endParaRPr lang="en-US" altLang="zh-CN" sz="1400" b="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spcBef>
                <a:spcPts val="0"/>
              </a:spcBef>
              <a:buClr>
                <a:schemeClr val="tx1"/>
              </a:buClr>
              <a:buFont typeface="Wingdings" pitchFamily="2" charset="2"/>
              <a:buChar char="Ø"/>
              <a:defRPr/>
            </a:pPr>
            <a:r>
              <a:rPr lang="zh-CN" altLang="en-US" sz="1400" b="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效率低</a:t>
            </a:r>
            <a:endParaRPr lang="en-US" altLang="zh-CN" sz="1400" b="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spcBef>
                <a:spcPts val="0"/>
              </a:spcBef>
              <a:buClr>
                <a:schemeClr val="tx1"/>
              </a:buClr>
              <a:buFont typeface="Wingdings" pitchFamily="2" charset="2"/>
              <a:buChar char="Ø"/>
              <a:defRPr/>
            </a:pPr>
            <a:r>
              <a:rPr lang="zh-CN" altLang="en-US" sz="140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无法得到有宽度的航道，离应用相距甚远</a:t>
            </a:r>
            <a:endParaRPr lang="en-US" altLang="zh-CN" sz="1400" b="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AutoShape 3">
            <a:extLst>
              <a:ext uri="{FF2B5EF4-FFF2-40B4-BE49-F238E27FC236}">
                <a16:creationId xmlns:a16="http://schemas.microsoft.com/office/drawing/2014/main" id="{6D0BA1FB-D98F-4B0A-8A7F-FEB9236A011D}"/>
              </a:ext>
            </a:extLst>
          </p:cNvPr>
          <p:cNvSpPr>
            <a:spLocks noChangeArrowheads="1"/>
          </p:cNvSpPr>
          <p:nvPr/>
        </p:nvSpPr>
        <p:spPr bwMode="gray">
          <a:xfrm>
            <a:off x="4213741" y="2439929"/>
            <a:ext cx="3355180" cy="975111"/>
          </a:xfrm>
          <a:prstGeom prst="rightArrow">
            <a:avLst>
              <a:gd name="adj1" fmla="val 61093"/>
              <a:gd name="adj2" fmla="val 42040"/>
            </a:avLst>
          </a:prstGeom>
          <a:gradFill rotWithShape="1">
            <a:gsLst>
              <a:gs pos="0">
                <a:srgbClr val="B2B2B2"/>
              </a:gs>
              <a:gs pos="100000">
                <a:srgbClr val="E1E1E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AutoShape 4">
            <a:extLst>
              <a:ext uri="{FF2B5EF4-FFF2-40B4-BE49-F238E27FC236}">
                <a16:creationId xmlns:a16="http://schemas.microsoft.com/office/drawing/2014/main" id="{ED9C1179-3AF6-4E2F-BD61-EC354EE22F48}"/>
              </a:ext>
            </a:extLst>
          </p:cNvPr>
          <p:cNvSpPr>
            <a:spLocks noChangeArrowheads="1"/>
          </p:cNvSpPr>
          <p:nvPr/>
        </p:nvSpPr>
        <p:spPr bwMode="gray">
          <a:xfrm>
            <a:off x="4350364" y="2497042"/>
            <a:ext cx="3056941" cy="846879"/>
          </a:xfrm>
          <a:prstGeom prst="rightArrow">
            <a:avLst>
              <a:gd name="adj1" fmla="val 53880"/>
              <a:gd name="adj2" fmla="val 43638"/>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18">
            <a:extLst>
              <a:ext uri="{FF2B5EF4-FFF2-40B4-BE49-F238E27FC236}">
                <a16:creationId xmlns:a16="http://schemas.microsoft.com/office/drawing/2014/main" id="{518616EC-3226-4975-9D65-D16563D4D52D}"/>
              </a:ext>
            </a:extLst>
          </p:cNvPr>
          <p:cNvSpPr>
            <a:spLocks noChangeArrowheads="1"/>
          </p:cNvSpPr>
          <p:nvPr/>
        </p:nvSpPr>
        <p:spPr bwMode="gray">
          <a:xfrm flipV="1">
            <a:off x="4902895" y="3191559"/>
            <a:ext cx="1933236" cy="1561618"/>
          </a:xfrm>
          <a:prstGeom prst="downArrowCallout">
            <a:avLst>
              <a:gd name="adj1" fmla="val 14814"/>
              <a:gd name="adj2" fmla="val 15723"/>
              <a:gd name="adj3" fmla="val 16620"/>
              <a:gd name="adj4" fmla="val 74819"/>
            </a:avLst>
          </a:prstGeom>
          <a:gradFill rotWithShape="1">
            <a:gsLst>
              <a:gs pos="0">
                <a:srgbClr val="9CC5D4"/>
              </a:gs>
              <a:gs pos="100000">
                <a:srgbClr val="DDEBF0"/>
              </a:gs>
            </a:gsLst>
            <a:lin ang="5400000" scaled="1"/>
          </a:gradFill>
          <a:ln w="28575" algn="ctr">
            <a:solidFill>
              <a:srgbClr val="72B7CC"/>
            </a:solidFill>
            <a:miter lim="800000"/>
            <a:headEnd/>
            <a:tailEnd/>
          </a:ln>
          <a:effectLst>
            <a:outerShdw dist="35921" dir="2700000" algn="ctr" rotWithShape="0">
              <a:srgbClr val="302A32">
                <a:alpha val="50000"/>
              </a:srgbClr>
            </a:outerShdw>
          </a:effectLst>
        </p:spPr>
        <p:txBody>
          <a:bodyPr wrap="none" anchor="ct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9" name="Picture 2" descr="C:\Users\WANGGU~1\AppData\Local\Temp\{`O`71MDC$0~Q~FER]INCNB.jpg">
            <a:extLst>
              <a:ext uri="{FF2B5EF4-FFF2-40B4-BE49-F238E27FC236}">
                <a16:creationId xmlns:a16="http://schemas.microsoft.com/office/drawing/2014/main" id="{DFE77320-56BA-417E-B31B-D23999A53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734" y="3609477"/>
            <a:ext cx="1835822" cy="82691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38">
            <a:extLst>
              <a:ext uri="{FF2B5EF4-FFF2-40B4-BE49-F238E27FC236}">
                <a16:creationId xmlns:a16="http://schemas.microsoft.com/office/drawing/2014/main" id="{1BE9A5AD-73AC-46C0-812A-2B4A19616502}"/>
              </a:ext>
            </a:extLst>
          </p:cNvPr>
          <p:cNvSpPr txBox="1"/>
          <p:nvPr/>
        </p:nvSpPr>
        <p:spPr>
          <a:xfrm>
            <a:off x="4956141" y="4423592"/>
            <a:ext cx="1800494" cy="415498"/>
          </a:xfrm>
          <a:prstGeom prst="rect">
            <a:avLst/>
          </a:prstGeom>
          <a:noFill/>
        </p:spPr>
        <p:txBody>
          <a:bodyPr wrap="none" rtlCol="0">
            <a:spAutoFit/>
          </a:bodyPr>
          <a:lstStyle/>
          <a:p>
            <a:pPr algn="ctr"/>
            <a:r>
              <a:rPr lang="zh-CN" altLang="en-US" sz="1050" dirty="0">
                <a:latin typeface="Arial" panose="020B0604020202020204" pitchFamily="34" charset="0"/>
                <a:ea typeface="微软雅黑" panose="020B0503020204020204" pitchFamily="34" charset="-122"/>
                <a:cs typeface="+mn-ea"/>
                <a:sym typeface="Arial" panose="020B0604020202020204" pitchFamily="34" charset="0"/>
              </a:rPr>
              <a:t>面向大规模流式数据处理的</a:t>
            </a:r>
            <a:endParaRPr lang="en-US" altLang="zh-CN" sz="1050" dirty="0">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1050" dirty="0">
                <a:latin typeface="Arial" panose="020B0604020202020204" pitchFamily="34" charset="0"/>
                <a:ea typeface="微软雅黑" panose="020B0503020204020204" pitchFamily="34" charset="-122"/>
                <a:cs typeface="+mn-ea"/>
                <a:sym typeface="Arial" panose="020B0604020202020204" pitchFamily="34" charset="0"/>
              </a:rPr>
              <a:t>服务空间</a:t>
            </a:r>
          </a:p>
        </p:txBody>
      </p:sp>
      <p:pic>
        <p:nvPicPr>
          <p:cNvPr id="23" name="图片 22">
            <a:extLst>
              <a:ext uri="{FF2B5EF4-FFF2-40B4-BE49-F238E27FC236}">
                <a16:creationId xmlns:a16="http://schemas.microsoft.com/office/drawing/2014/main" id="{D49B94FF-0536-423A-8DBE-ABF53ABE62BB}"/>
              </a:ext>
            </a:extLst>
          </p:cNvPr>
          <p:cNvPicPr>
            <a:picLocks noChangeAspect="1"/>
          </p:cNvPicPr>
          <p:nvPr/>
        </p:nvPicPr>
        <p:blipFill>
          <a:blip r:embed="rId3"/>
          <a:stretch>
            <a:fillRect/>
          </a:stretch>
        </p:blipFill>
        <p:spPr>
          <a:xfrm>
            <a:off x="7523856" y="3924950"/>
            <a:ext cx="3630202" cy="2675461"/>
          </a:xfrm>
          <a:prstGeom prst="rect">
            <a:avLst/>
          </a:prstGeom>
        </p:spPr>
      </p:pic>
      <p:sp>
        <p:nvSpPr>
          <p:cNvPr id="25" name="AutoShape 14">
            <a:extLst>
              <a:ext uri="{FF2B5EF4-FFF2-40B4-BE49-F238E27FC236}">
                <a16:creationId xmlns:a16="http://schemas.microsoft.com/office/drawing/2014/main" id="{7C116A45-DC2E-4158-87FF-4E8810489CC6}"/>
              </a:ext>
            </a:extLst>
          </p:cNvPr>
          <p:cNvSpPr>
            <a:spLocks noChangeArrowheads="1"/>
          </p:cNvSpPr>
          <p:nvPr/>
        </p:nvSpPr>
        <p:spPr bwMode="gray">
          <a:xfrm rot="5400000">
            <a:off x="7329728" y="759571"/>
            <a:ext cx="3273821" cy="3056941"/>
          </a:xfrm>
          <a:prstGeom prst="roundRect">
            <a:avLst>
              <a:gd name="adj" fmla="val 19894"/>
            </a:avLst>
          </a:prstGeom>
          <a:gradFill rotWithShape="1">
            <a:gsLst>
              <a:gs pos="0">
                <a:srgbClr val="F8F8F8">
                  <a:gamma/>
                  <a:shade val="77647"/>
                  <a:invGamma/>
                  <a:alpha val="98000"/>
                </a:srgbClr>
              </a:gs>
              <a:gs pos="50000">
                <a:srgbClr val="F8F8F8"/>
              </a:gs>
              <a:gs pos="100000">
                <a:srgbClr val="F8F8F8">
                  <a:gamma/>
                  <a:shade val="77647"/>
                  <a:invGamma/>
                  <a:alpha val="98000"/>
                </a:srgbClr>
              </a:gs>
            </a:gsLst>
            <a:lin ang="5400000" scaled="1"/>
          </a:gradFill>
          <a:ln w="57150" cmpd="thickThin" algn="ctr">
            <a:solidFill>
              <a:srgbClr val="969696"/>
            </a:solidFill>
            <a:round/>
            <a:headEnd/>
            <a:tailEnd/>
          </a:ln>
          <a:effectLst/>
        </p:spPr>
        <p:txBody>
          <a:bodyPr wrap="none" anchor="ctr"/>
          <a:lstStyle/>
          <a:p>
            <a:pPr>
              <a:defRPr/>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5">
            <a:extLst>
              <a:ext uri="{FF2B5EF4-FFF2-40B4-BE49-F238E27FC236}">
                <a16:creationId xmlns:a16="http://schemas.microsoft.com/office/drawing/2014/main" id="{2B72898A-0633-43D7-B829-78DAD7138734}"/>
              </a:ext>
            </a:extLst>
          </p:cNvPr>
          <p:cNvSpPr>
            <a:spLocks/>
          </p:cNvSpPr>
          <p:nvPr/>
        </p:nvSpPr>
        <p:spPr bwMode="gray">
          <a:xfrm>
            <a:off x="7396140" y="662421"/>
            <a:ext cx="2840681" cy="703690"/>
          </a:xfrm>
          <a:custGeom>
            <a:avLst/>
            <a:gdLst>
              <a:gd name="T0" fmla="*/ 2147483647 w 1532"/>
              <a:gd name="T1" fmla="*/ 2147483647 h 347"/>
              <a:gd name="T2" fmla="*/ 2147483647 w 1532"/>
              <a:gd name="T3" fmla="*/ 2147483647 h 347"/>
              <a:gd name="T4" fmla="*/ 2147483647 w 1532"/>
              <a:gd name="T5" fmla="*/ 2147483647 h 347"/>
              <a:gd name="T6" fmla="*/ 2147483647 w 1532"/>
              <a:gd name="T7" fmla="*/ 2147483647 h 347"/>
              <a:gd name="T8" fmla="*/ 2147483647 w 1532"/>
              <a:gd name="T9" fmla="*/ 2147483647 h 347"/>
              <a:gd name="T10" fmla="*/ 2147483647 w 1532"/>
              <a:gd name="T11" fmla="*/ 2147483647 h 347"/>
              <a:gd name="T12" fmla="*/ 2147483647 w 1532"/>
              <a:gd name="T13" fmla="*/ 2147483647 h 347"/>
              <a:gd name="T14" fmla="*/ 2147483647 w 1532"/>
              <a:gd name="T15" fmla="*/ 2147483647 h 347"/>
              <a:gd name="T16" fmla="*/ 2147483647 w 1532"/>
              <a:gd name="T17" fmla="*/ 2147483647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32"/>
              <a:gd name="T28" fmla="*/ 0 h 347"/>
              <a:gd name="T29" fmla="*/ 1532 w 1532"/>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32" h="347">
                <a:moveTo>
                  <a:pt x="17" y="347"/>
                </a:moveTo>
                <a:cubicBezTo>
                  <a:pt x="17" y="347"/>
                  <a:pt x="0" y="284"/>
                  <a:pt x="25" y="197"/>
                </a:cubicBezTo>
                <a:cubicBezTo>
                  <a:pt x="57" y="143"/>
                  <a:pt x="94" y="50"/>
                  <a:pt x="217" y="25"/>
                </a:cubicBezTo>
                <a:cubicBezTo>
                  <a:pt x="340" y="0"/>
                  <a:pt x="292" y="15"/>
                  <a:pt x="443" y="13"/>
                </a:cubicBezTo>
                <a:cubicBezTo>
                  <a:pt x="594" y="10"/>
                  <a:pt x="985" y="14"/>
                  <a:pt x="1127" y="14"/>
                </a:cubicBezTo>
                <a:cubicBezTo>
                  <a:pt x="1269" y="14"/>
                  <a:pt x="1206" y="2"/>
                  <a:pt x="1292" y="16"/>
                </a:cubicBezTo>
                <a:cubicBezTo>
                  <a:pt x="1380" y="30"/>
                  <a:pt x="1466" y="96"/>
                  <a:pt x="1520" y="216"/>
                </a:cubicBezTo>
                <a:cubicBezTo>
                  <a:pt x="1532" y="300"/>
                  <a:pt x="1527" y="346"/>
                  <a:pt x="1527" y="346"/>
                </a:cubicBezTo>
                <a:lnTo>
                  <a:pt x="17" y="347"/>
                </a:lnTo>
                <a:close/>
              </a:path>
            </a:pathLst>
          </a:custGeom>
          <a:solidFill>
            <a:schemeClr val="tx2">
              <a:lumMod val="60000"/>
              <a:lumOff val="40000"/>
              <a:alpha val="38039"/>
            </a:schemeClr>
          </a:solidFill>
          <a:ln>
            <a:noFill/>
          </a:ln>
        </p:spPr>
        <p:txBody>
          <a:bodyPr wrap="none" anchor="ctr"/>
          <a:lstStyle/>
          <a:p>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6">
            <a:extLst>
              <a:ext uri="{FF2B5EF4-FFF2-40B4-BE49-F238E27FC236}">
                <a16:creationId xmlns:a16="http://schemas.microsoft.com/office/drawing/2014/main" id="{657C1853-B0A4-464A-A23C-4E98675D61D2}"/>
              </a:ext>
            </a:extLst>
          </p:cNvPr>
          <p:cNvSpPr>
            <a:spLocks noChangeArrowheads="1"/>
          </p:cNvSpPr>
          <p:nvPr/>
        </p:nvSpPr>
        <p:spPr bwMode="gray">
          <a:xfrm>
            <a:off x="7622191" y="721879"/>
            <a:ext cx="26200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a:r>
              <a:rPr lang="zh-CN" altLang="en-US" sz="1600" b="0" dirty="0">
                <a:solidFill>
                  <a:srgbClr val="1C1C1C"/>
                </a:solidFill>
                <a:latin typeface="Arial" panose="020B0604020202020204" pitchFamily="34" charset="0"/>
                <a:ea typeface="微软雅黑" panose="020B0503020204020204" pitchFamily="34" charset="-122"/>
                <a:cs typeface="+mn-ea"/>
                <a:sym typeface="Arial" panose="020B0604020202020204" pitchFamily="34" charset="0"/>
              </a:rPr>
              <a:t>研究成果：首次得出航道多边形区域的矢量表达</a:t>
            </a:r>
            <a:endParaRPr lang="en-US" altLang="zh-CN" sz="1600" b="0" dirty="0">
              <a:solidFill>
                <a:srgbClr val="1C1C1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矩形 30">
            <a:extLst>
              <a:ext uri="{FF2B5EF4-FFF2-40B4-BE49-F238E27FC236}">
                <a16:creationId xmlns:a16="http://schemas.microsoft.com/office/drawing/2014/main" id="{4AC7F2C2-272D-4D03-8856-D4B1728FE845}"/>
              </a:ext>
            </a:extLst>
          </p:cNvPr>
          <p:cNvSpPr/>
          <p:nvPr/>
        </p:nvSpPr>
        <p:spPr>
          <a:xfrm>
            <a:off x="7537823" y="1429316"/>
            <a:ext cx="2988150" cy="2462213"/>
          </a:xfrm>
          <a:prstGeom prst="rect">
            <a:avLst/>
          </a:prstGeom>
        </p:spPr>
        <p:txBody>
          <a:bodyPr wrap="square">
            <a:spAutoFit/>
          </a:bodyPr>
          <a:lstStyle/>
          <a:p>
            <a:pPr>
              <a:spcBef>
                <a:spcPts val="0"/>
              </a:spcBef>
              <a:buClr>
                <a:schemeClr val="tx1"/>
              </a:buClr>
              <a:buFont typeface="Wingdings" pitchFamily="2" charset="2"/>
              <a:buChar char="Ø"/>
              <a:defRPr/>
            </a:pPr>
            <a:r>
              <a:rPr lang="zh-CN" altLang="en-US" sz="1400" dirty="0">
                <a:solidFill>
                  <a:schemeClr val="bg2">
                    <a:lumMod val="50000"/>
                  </a:schemeClr>
                </a:solidFill>
                <a:ea typeface="微软雅黑" panose="020B0503020204020204" pitchFamily="34" charset="-122"/>
                <a:cs typeface="+mn-ea"/>
                <a:sym typeface="Arial" panose="020B0604020202020204" pitchFamily="34" charset="0"/>
              </a:rPr>
              <a:t>基于对</a:t>
            </a:r>
            <a:r>
              <a:rPr lang="en-US" altLang="zh-CN" sz="1400" dirty="0">
                <a:solidFill>
                  <a:schemeClr val="bg2">
                    <a:lumMod val="50000"/>
                  </a:schemeClr>
                </a:solidFill>
                <a:ea typeface="微软雅黑" panose="020B0503020204020204" pitchFamily="34" charset="-122"/>
                <a:cs typeface="+mn-ea"/>
                <a:sym typeface="Arial" panose="020B0604020202020204" pitchFamily="34" charset="0"/>
              </a:rPr>
              <a:t>2016</a:t>
            </a:r>
            <a:r>
              <a:rPr lang="zh-CN" altLang="en-US" sz="1400" dirty="0">
                <a:solidFill>
                  <a:schemeClr val="bg2">
                    <a:lumMod val="50000"/>
                  </a:schemeClr>
                </a:solidFill>
                <a:ea typeface="微软雅黑" panose="020B0503020204020204" pitchFamily="34" charset="-122"/>
                <a:cs typeface="+mn-ea"/>
                <a:sym typeface="Arial" panose="020B0604020202020204" pitchFamily="34" charset="0"/>
              </a:rPr>
              <a:t>年全年全球</a:t>
            </a:r>
            <a:r>
              <a:rPr lang="en-US" altLang="zh-CN" sz="1400" dirty="0">
                <a:solidFill>
                  <a:schemeClr val="bg2">
                    <a:lumMod val="50000"/>
                  </a:schemeClr>
                </a:solidFill>
                <a:ea typeface="微软雅黑" panose="020B0503020204020204" pitchFamily="34" charset="-122"/>
                <a:cs typeface="+mn-ea"/>
                <a:sym typeface="Arial" panose="020B0604020202020204" pitchFamily="34" charset="0"/>
              </a:rPr>
              <a:t>AIS</a:t>
            </a:r>
            <a:r>
              <a:rPr lang="zh-CN" altLang="en-US" sz="1400" dirty="0">
                <a:solidFill>
                  <a:schemeClr val="bg2">
                    <a:lumMod val="50000"/>
                  </a:schemeClr>
                </a:solidFill>
                <a:ea typeface="微软雅黑" panose="020B0503020204020204" pitchFamily="34" charset="-122"/>
                <a:cs typeface="+mn-ea"/>
                <a:sym typeface="Arial" panose="020B0604020202020204" pitchFamily="34" charset="0"/>
              </a:rPr>
              <a:t>数据的分析</a:t>
            </a:r>
            <a:endParaRPr lang="en-US" altLang="zh-CN" sz="140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spcBef>
                <a:spcPts val="0"/>
              </a:spcBef>
              <a:buClr>
                <a:schemeClr val="tx1"/>
              </a:buClr>
              <a:buFont typeface="Wingdings" pitchFamily="2" charset="2"/>
              <a:buChar char="Ø"/>
              <a:defRPr/>
            </a:pPr>
            <a:r>
              <a:rPr lang="zh-CN" altLang="en-US" sz="1400" dirty="0">
                <a:solidFill>
                  <a:schemeClr val="bg2">
                    <a:lumMod val="50000"/>
                  </a:schemeClr>
                </a:solidFill>
                <a:ea typeface="微软雅黑" panose="020B0503020204020204" pitchFamily="34" charset="-122"/>
                <a:cs typeface="+mn-ea"/>
                <a:sym typeface="Arial" panose="020B0604020202020204" pitchFamily="34" charset="0"/>
              </a:rPr>
              <a:t>算法具有轨迹数据密度的</a:t>
            </a:r>
            <a:r>
              <a:rPr lang="zh-CN" altLang="en-US" sz="140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自适应性</a:t>
            </a:r>
            <a:r>
              <a:rPr lang="zh-CN" altLang="en-US" sz="1400" dirty="0">
                <a:solidFill>
                  <a:schemeClr val="bg2">
                    <a:lumMod val="50000"/>
                  </a:schemeClr>
                </a:solidFill>
                <a:ea typeface="微软雅黑" panose="020B0503020204020204" pitchFamily="34" charset="-122"/>
                <a:cs typeface="+mn-ea"/>
                <a:sym typeface="Arial" panose="020B0604020202020204" pitchFamily="34" charset="0"/>
              </a:rPr>
              <a:t>， 可一次提取全球航道，能够</a:t>
            </a:r>
            <a:r>
              <a:rPr lang="zh-CN" altLang="en-US" sz="140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适应大范围内不同区域对提取精度不同的需求</a:t>
            </a:r>
            <a:endParaRPr lang="en-US" altLang="zh-CN" sz="140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spcBef>
                <a:spcPts val="0"/>
              </a:spcBef>
              <a:buClr>
                <a:schemeClr val="tx1"/>
              </a:buClr>
              <a:buFont typeface="Wingdings" pitchFamily="2" charset="2"/>
              <a:buChar char="Ø"/>
              <a:defRPr/>
            </a:pPr>
            <a:r>
              <a:rPr lang="zh-CN" altLang="en-US" sz="140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航道具有矢量表示、是有宽度的区域</a:t>
            </a:r>
            <a:endParaRPr lang="en-US" altLang="zh-CN" sz="1400"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spcBef>
                <a:spcPts val="0"/>
              </a:spcBef>
              <a:buClr>
                <a:schemeClr val="tx1"/>
              </a:buClr>
              <a:buFont typeface="Wingdings" pitchFamily="2" charset="2"/>
              <a:buChar char="Ø"/>
              <a:defRPr/>
            </a:pPr>
            <a:r>
              <a:rPr lang="zh-CN" altLang="en-US"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经过反复实验，根据现有数据集的质量情况，选取</a:t>
            </a:r>
            <a:r>
              <a:rPr lang="en-US" altLang="zh-CN"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2016</a:t>
            </a:r>
            <a:r>
              <a:rPr lang="zh-CN" altLang="en-US"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年</a:t>
            </a:r>
            <a:r>
              <a:rPr lang="en-US" altLang="zh-CN"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6</a:t>
            </a:r>
            <a:r>
              <a:rPr lang="zh-CN" altLang="en-US" sz="1400" dirty="0">
                <a:solidFill>
                  <a:srgbClr val="FF0000"/>
                </a:solidFill>
                <a:ea typeface="微软雅黑" panose="020B0503020204020204" pitchFamily="34" charset="-122"/>
                <a:cs typeface="+mn-ea"/>
                <a:sym typeface="Arial" panose="020B0604020202020204" pitchFamily="34" charset="0"/>
              </a:rPr>
              <a:t>月份全球</a:t>
            </a:r>
            <a:r>
              <a:rPr lang="en-US" altLang="zh-CN" sz="1400" dirty="0">
                <a:solidFill>
                  <a:srgbClr val="FF0000"/>
                </a:solidFill>
                <a:ea typeface="微软雅黑" panose="020B0503020204020204" pitchFamily="34" charset="-122"/>
                <a:cs typeface="+mn-ea"/>
                <a:sym typeface="Arial" panose="020B0604020202020204" pitchFamily="34" charset="0"/>
              </a:rPr>
              <a:t>AIS</a:t>
            </a:r>
            <a:r>
              <a:rPr lang="zh-CN" altLang="en-US" sz="1400" dirty="0">
                <a:solidFill>
                  <a:srgbClr val="FF0000"/>
                </a:solidFill>
                <a:ea typeface="微软雅黑" panose="020B0503020204020204" pitchFamily="34" charset="-122"/>
                <a:cs typeface="+mn-ea"/>
                <a:sym typeface="Arial" panose="020B0604020202020204" pitchFamily="34" charset="0"/>
              </a:rPr>
              <a:t>数据（</a:t>
            </a:r>
            <a:r>
              <a:rPr lang="en-US" altLang="zh-CN" sz="1400" dirty="0">
                <a:solidFill>
                  <a:srgbClr val="FF0000"/>
                </a:solidFill>
                <a:ea typeface="微软雅黑" panose="020B0503020204020204" pitchFamily="34" charset="-122"/>
                <a:cs typeface="+mn-ea"/>
                <a:sym typeface="Arial" panose="020B0604020202020204" pitchFamily="34" charset="0"/>
              </a:rPr>
              <a:t>510G</a:t>
            </a:r>
            <a:r>
              <a:rPr lang="zh-CN" altLang="en-US" sz="1400" dirty="0">
                <a:solidFill>
                  <a:srgbClr val="FF0000"/>
                </a:solidFill>
                <a:ea typeface="微软雅黑" panose="020B0503020204020204" pitchFamily="34" charset="-122"/>
                <a:cs typeface="+mn-ea"/>
                <a:sym typeface="Arial" panose="020B0604020202020204" pitchFamily="34" charset="0"/>
              </a:rPr>
              <a:t>）进行了验证</a:t>
            </a:r>
            <a:endParaRPr lang="en-US" altLang="zh-CN" sz="1400" b="0" dirty="0">
              <a:solidFill>
                <a:srgbClr val="FF0000"/>
              </a:solidFill>
              <a:ea typeface="微软雅黑" panose="020B0503020204020204" pitchFamily="34" charset="-122"/>
              <a:cs typeface="+mn-ea"/>
              <a:sym typeface="Arial" panose="020B0604020202020204" pitchFamily="34" charset="0"/>
            </a:endParaRPr>
          </a:p>
        </p:txBody>
      </p:sp>
      <p:pic>
        <p:nvPicPr>
          <p:cNvPr id="33" name="图片 32">
            <a:extLst>
              <a:ext uri="{FF2B5EF4-FFF2-40B4-BE49-F238E27FC236}">
                <a16:creationId xmlns:a16="http://schemas.microsoft.com/office/drawing/2014/main" id="{8AE10757-DEB6-43F0-9906-BD1F0113F109}"/>
              </a:ext>
            </a:extLst>
          </p:cNvPr>
          <p:cNvPicPr>
            <a:picLocks noChangeAspect="1"/>
          </p:cNvPicPr>
          <p:nvPr/>
        </p:nvPicPr>
        <p:blipFill>
          <a:blip r:embed="rId4"/>
          <a:stretch>
            <a:fillRect/>
          </a:stretch>
        </p:blipFill>
        <p:spPr>
          <a:xfrm>
            <a:off x="1559421" y="4148939"/>
            <a:ext cx="2919961" cy="2279961"/>
          </a:xfrm>
          <a:prstGeom prst="rect">
            <a:avLst/>
          </a:prstGeom>
        </p:spPr>
      </p:pic>
    </p:spTree>
    <p:extLst>
      <p:ext uri="{BB962C8B-B14F-4D97-AF65-F5344CB8AC3E}">
        <p14:creationId xmlns:p14="http://schemas.microsoft.com/office/powerpoint/2010/main" val="235803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49F37D-89B0-4B88-A565-E21834A63329}"/>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7BBC35CB-8872-4712-9589-5F88DB60D43F}"/>
              </a:ext>
            </a:extLst>
          </p:cNvPr>
          <p:cNvSpPr>
            <a:spLocks noGrp="1"/>
          </p:cNvSpPr>
          <p:nvPr>
            <p:ph type="body" sz="quarter" idx="15"/>
          </p:nvPr>
        </p:nvSpPr>
        <p:spPr>
          <a:xfrm>
            <a:off x="695401" y="57750"/>
            <a:ext cx="9501017" cy="1077218"/>
          </a:xfrm>
        </p:spPr>
        <p:txBody>
          <a:bodyPr/>
          <a:lstStyle/>
          <a:p>
            <a:r>
              <a:rPr lang="zh-CN" altLang="en-US" dirty="0"/>
              <a:t>基于大规模船舶轨迹数据进行锚地和泊位的提取</a:t>
            </a:r>
          </a:p>
        </p:txBody>
      </p:sp>
      <p:pic>
        <p:nvPicPr>
          <p:cNvPr id="4" name="图片 3">
            <a:extLst>
              <a:ext uri="{FF2B5EF4-FFF2-40B4-BE49-F238E27FC236}">
                <a16:creationId xmlns:a16="http://schemas.microsoft.com/office/drawing/2014/main" id="{018B9862-61D6-49B9-A90B-A5BE772F8E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1990" y="4893909"/>
            <a:ext cx="2510182" cy="1964091"/>
          </a:xfrm>
          <a:prstGeom prst="rect">
            <a:avLst/>
          </a:prstGeom>
        </p:spPr>
      </p:pic>
      <p:sp>
        <p:nvSpPr>
          <p:cNvPr id="5" name="内容占位符 2">
            <a:extLst>
              <a:ext uri="{FF2B5EF4-FFF2-40B4-BE49-F238E27FC236}">
                <a16:creationId xmlns:a16="http://schemas.microsoft.com/office/drawing/2014/main" id="{DED84FAD-F514-4627-9433-411E69155E08}"/>
              </a:ext>
            </a:extLst>
          </p:cNvPr>
          <p:cNvSpPr txBox="1">
            <a:spLocks/>
          </p:cNvSpPr>
          <p:nvPr/>
        </p:nvSpPr>
        <p:spPr>
          <a:xfrm>
            <a:off x="943899" y="836712"/>
            <a:ext cx="9252520" cy="43204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8650" indent="-171450" defTabSz="457200" fontAlgn="auto">
              <a:lnSpc>
                <a:spcPct val="130000"/>
              </a:lnSpc>
              <a:spcBef>
                <a:spcPts val="600"/>
              </a:spcBef>
              <a:spcAft>
                <a:spcPts val="0"/>
              </a:spcAft>
              <a:defRPr/>
            </a:pPr>
            <a:r>
              <a:rPr lang="zh-CN" altLang="en-US" sz="1600" dirty="0">
                <a:solidFill>
                  <a:srgbClr val="242424"/>
                </a:solidFill>
                <a:latin typeface="微软雅黑" panose="020B0503020204020204" pitchFamily="34" charset="-122"/>
                <a:ea typeface="微软雅黑" panose="020B0503020204020204" pitchFamily="34" charset="-122"/>
              </a:rPr>
              <a:t>问题和需求</a:t>
            </a:r>
            <a:endParaRPr lang="en-US" altLang="zh-CN" sz="160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锚地：指供船舶在水上抛锚以便安全停泊、避风防台、等待检验引航、从事水上过驳、编解船队及其他作业的港口水域；泊位：指港区内能停靠船舶的位置，即一艘设计标准船型停靠码头所占用的岸线长度或占用的停船位置</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目前，传统的锚地和泊位识别主要采用人工测绘、遥感影像的方式，成本较高，更新周期长，难以满足实际应用需求</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628650" indent="-171450" defTabSz="457200" fontAlgn="auto">
              <a:lnSpc>
                <a:spcPct val="130000"/>
              </a:lnSpc>
              <a:spcBef>
                <a:spcPts val="600"/>
              </a:spcBef>
              <a:spcAft>
                <a:spcPts val="0"/>
              </a:spcAft>
              <a:defRPr/>
            </a:pPr>
            <a:r>
              <a:rPr lang="zh-CN" altLang="en-US" sz="1600" dirty="0">
                <a:solidFill>
                  <a:srgbClr val="242424"/>
                </a:solidFill>
                <a:latin typeface="微软雅黑" panose="020B0503020204020204" pitchFamily="34" charset="-122"/>
                <a:ea typeface="微软雅黑" panose="020B0503020204020204" pitchFamily="34" charset="-122"/>
              </a:rPr>
              <a:t>解决方案</a:t>
            </a:r>
            <a:endParaRPr lang="en-US" altLang="zh-CN" sz="160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利用最少</a:t>
            </a:r>
            <a:r>
              <a:rPr lang="en-US" altLang="zh-CN" sz="1200" b="0" dirty="0">
                <a:solidFill>
                  <a:srgbClr val="242424"/>
                </a:solidFill>
                <a:latin typeface="微软雅黑" panose="020B0503020204020204" pitchFamily="34" charset="-122"/>
                <a:ea typeface="微软雅黑" panose="020B0503020204020204" pitchFamily="34" charset="-122"/>
              </a:rPr>
              <a:t>1</a:t>
            </a:r>
            <a:r>
              <a:rPr lang="zh-CN" altLang="en-US" sz="1200" b="0" dirty="0">
                <a:solidFill>
                  <a:srgbClr val="242424"/>
                </a:solidFill>
                <a:latin typeface="微软雅黑" panose="020B0503020204020204" pitchFamily="34" charset="-122"/>
                <a:ea typeface="微软雅黑" panose="020B0503020204020204" pitchFamily="34" charset="-122"/>
              </a:rPr>
              <a:t>个月的船舶轨迹数据进行分析，建立基于速度、时间差、停留时长、距离等多约束的轨迹停留段提取模型，设计对海量轨迹数据进行并行化轨迹停留段提取算法；设计基于随机森林的停留段分类模型，对锚地和泊位进行分类</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针对锚地这种不规则多边形区域，利用</a:t>
            </a:r>
            <a:r>
              <a:rPr lang="en-US" altLang="zh-CN" sz="1200" b="0" dirty="0">
                <a:solidFill>
                  <a:srgbClr val="242424"/>
                </a:solidFill>
                <a:latin typeface="微软雅黑" panose="020B0503020204020204" pitchFamily="34" charset="-122"/>
                <a:ea typeface="微软雅黑" panose="020B0503020204020204" pitchFamily="34" charset="-122"/>
              </a:rPr>
              <a:t>Delaunay</a:t>
            </a:r>
            <a:r>
              <a:rPr lang="zh-CN" altLang="en-US" sz="1200" b="0" dirty="0">
                <a:solidFill>
                  <a:srgbClr val="242424"/>
                </a:solidFill>
                <a:latin typeface="微软雅黑" panose="020B0503020204020204" pitchFamily="34" charset="-122"/>
                <a:ea typeface="微软雅黑" panose="020B0503020204020204" pitchFamily="34" charset="-122"/>
              </a:rPr>
              <a:t>三角网生成锚地边界；针对规则形状的泊位，对停留段进一步进行聚类，对聚类后的生成的停留轨迹簇进行合并并求其中心点，进而求取泊位精确边界</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628650" indent="-171450" defTabSz="457200" fontAlgn="auto">
              <a:lnSpc>
                <a:spcPct val="130000"/>
              </a:lnSpc>
              <a:spcBef>
                <a:spcPts val="600"/>
              </a:spcBef>
              <a:spcAft>
                <a:spcPts val="0"/>
              </a:spcAft>
              <a:defRPr/>
            </a:pPr>
            <a:r>
              <a:rPr lang="zh-CN" altLang="en-US" sz="1600" dirty="0">
                <a:solidFill>
                  <a:srgbClr val="242424"/>
                </a:solidFill>
                <a:latin typeface="微软雅黑" panose="020B0503020204020204" pitchFamily="34" charset="-122"/>
                <a:ea typeface="微软雅黑" panose="020B0503020204020204" pitchFamily="34" charset="-122"/>
              </a:rPr>
              <a:t>业务价值</a:t>
            </a:r>
            <a:endParaRPr lang="en-US" altLang="zh-CN" sz="160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泊位和锚地的提取不再需要先验的港口位置、锚地区域等知识，节省了大量爬取数据和购买先验知识的人力和财力</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不基于任何先验港口知识，利用众源轨迹数据进行锚地、泊位、港口的统一提取，相较于目前基于先验的港口知识进行锚地泊位提取的工作具有明显的优势和创新性</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endParaRPr lang="en-US" altLang="zh-CN" sz="1200" b="0" dirty="0">
              <a:solidFill>
                <a:srgbClr val="242424"/>
              </a:solidFill>
              <a:latin typeface="微软雅黑" panose="020B0503020204020204" pitchFamily="34" charset="-122"/>
              <a:ea typeface="微软雅黑" panose="020B0503020204020204" pitchFamily="34" charset="-122"/>
            </a:endParaRPr>
          </a:p>
          <a:p>
            <a:pPr marL="628650" indent="-171450" defTabSz="457200" fontAlgn="auto">
              <a:lnSpc>
                <a:spcPct val="130000"/>
              </a:lnSpc>
              <a:spcBef>
                <a:spcPts val="600"/>
              </a:spcBef>
              <a:spcAft>
                <a:spcPts val="0"/>
              </a:spcAft>
              <a:defRPr/>
            </a:pPr>
            <a:endParaRPr lang="en-US" altLang="zh-CN" sz="1600" b="0" dirty="0">
              <a:solidFill>
                <a:srgbClr val="242424"/>
              </a:solidFill>
              <a:latin typeface="微软雅黑" panose="020B0503020204020204" pitchFamily="34" charset="-122"/>
              <a:ea typeface="微软雅黑" panose="020B0503020204020204" pitchFamily="34" charset="-122"/>
            </a:endParaRPr>
          </a:p>
          <a:p>
            <a:pPr fontAlgn="auto">
              <a:spcAft>
                <a:spcPts val="0"/>
              </a:spcAft>
              <a:defRPr/>
            </a:pPr>
            <a:endParaRPr lang="zh-CN" altLang="en-US" b="0" dirty="0">
              <a:latin typeface="微软雅黑" panose="020B0503020204020204" pitchFamily="34" charset="-122"/>
              <a:ea typeface="微软雅黑" panose="020B0503020204020204" pitchFamily="34" charset="-122"/>
            </a:endParaRPr>
          </a:p>
        </p:txBody>
      </p:sp>
      <p:sp>
        <p:nvSpPr>
          <p:cNvPr id="6" name="Rectangle 2">
            <a:extLst>
              <a:ext uri="{FF2B5EF4-FFF2-40B4-BE49-F238E27FC236}">
                <a16:creationId xmlns:a16="http://schemas.microsoft.com/office/drawing/2014/main" id="{1DE3BDD2-6701-4119-A267-B27BCA9F48F8}"/>
              </a:ext>
            </a:extLst>
          </p:cNvPr>
          <p:cNvSpPr>
            <a:spLocks noChangeArrowheads="1"/>
          </p:cNvSpPr>
          <p:nvPr/>
        </p:nvSpPr>
        <p:spPr bwMode="auto">
          <a:xfrm flipV="1">
            <a:off x="6455747" y="3152545"/>
            <a:ext cx="33304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97CE64F6-8C1F-472A-9D3B-7B7D6A7CE8F1}"/>
              </a:ext>
            </a:extLst>
          </p:cNvPr>
          <p:cNvGrpSpPr/>
          <p:nvPr/>
        </p:nvGrpSpPr>
        <p:grpSpPr>
          <a:xfrm>
            <a:off x="1373652" y="4878332"/>
            <a:ext cx="3211941" cy="1905389"/>
            <a:chOff x="1115616" y="4907489"/>
            <a:chExt cx="3211941" cy="1905389"/>
          </a:xfrm>
        </p:grpSpPr>
        <p:pic>
          <p:nvPicPr>
            <p:cNvPr id="8" name="图片 35">
              <a:extLst>
                <a:ext uri="{FF2B5EF4-FFF2-40B4-BE49-F238E27FC236}">
                  <a16:creationId xmlns:a16="http://schemas.microsoft.com/office/drawing/2014/main" id="{A2A72DFD-7883-4480-B1D3-3FB7173CD6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4907489"/>
              <a:ext cx="3211941" cy="1905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矩形 8">
              <a:extLst>
                <a:ext uri="{FF2B5EF4-FFF2-40B4-BE49-F238E27FC236}">
                  <a16:creationId xmlns:a16="http://schemas.microsoft.com/office/drawing/2014/main" id="{AC4551AE-7BE0-471F-84F6-707762E104BA}"/>
                </a:ext>
              </a:extLst>
            </p:cNvPr>
            <p:cNvSpPr/>
            <p:nvPr/>
          </p:nvSpPr>
          <p:spPr>
            <a:xfrm>
              <a:off x="3491880" y="6423128"/>
              <a:ext cx="646331" cy="369332"/>
            </a:xfrm>
            <a:prstGeom prst="rect">
              <a:avLst/>
            </a:prstGeom>
          </p:spPr>
          <p:txBody>
            <a:bodyPr wrap="none">
              <a:spAutoFit/>
            </a:bodyPr>
            <a:lstStyle/>
            <a:p>
              <a:r>
                <a:rPr lang="zh-CN" altLang="en-US" dirty="0">
                  <a:solidFill>
                    <a:srgbClr val="242424"/>
                  </a:solidFill>
                  <a:latin typeface="微软雅黑" panose="020B0503020204020204" pitchFamily="34" charset="-122"/>
                  <a:ea typeface="微软雅黑" panose="020B0503020204020204" pitchFamily="34" charset="-122"/>
                </a:rPr>
                <a:t>港口</a:t>
              </a:r>
              <a:endParaRPr lang="zh-CN" altLang="en-US" dirty="0">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6E39CAF3-3219-4B6B-BBBA-F17BB4D66CC3}"/>
              </a:ext>
            </a:extLst>
          </p:cNvPr>
          <p:cNvGrpSpPr/>
          <p:nvPr/>
        </p:nvGrpSpPr>
        <p:grpSpPr>
          <a:xfrm>
            <a:off x="4799564" y="4860445"/>
            <a:ext cx="2901789" cy="1905389"/>
            <a:chOff x="5364088" y="4907490"/>
            <a:chExt cx="2901789" cy="1905389"/>
          </a:xfrm>
        </p:grpSpPr>
        <p:pic>
          <p:nvPicPr>
            <p:cNvPr id="11" name="图片 38">
              <a:extLst>
                <a:ext uri="{FF2B5EF4-FFF2-40B4-BE49-F238E27FC236}">
                  <a16:creationId xmlns:a16="http://schemas.microsoft.com/office/drawing/2014/main" id="{CA27088A-D87D-4CA3-A1A4-709E67423C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4907490"/>
              <a:ext cx="2880321" cy="190538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E9AF369A-36E0-46D9-9FF0-1044A4915B48}"/>
                </a:ext>
              </a:extLst>
            </p:cNvPr>
            <p:cNvSpPr/>
            <p:nvPr/>
          </p:nvSpPr>
          <p:spPr>
            <a:xfrm>
              <a:off x="7619546" y="6395403"/>
              <a:ext cx="646331" cy="369332"/>
            </a:xfrm>
            <a:prstGeom prst="rect">
              <a:avLst/>
            </a:prstGeom>
          </p:spPr>
          <p:txBody>
            <a:bodyPr wrap="none">
              <a:spAutoFit/>
            </a:bodyPr>
            <a:lstStyle/>
            <a:p>
              <a:r>
                <a:rPr lang="zh-CN" altLang="en-US" dirty="0">
                  <a:solidFill>
                    <a:srgbClr val="242424"/>
                  </a:solidFill>
                  <a:latin typeface="微软雅黑" panose="020B0503020204020204" pitchFamily="34" charset="-122"/>
                  <a:ea typeface="微软雅黑" panose="020B0503020204020204" pitchFamily="34" charset="-122"/>
                </a:rPr>
                <a:t>锚地</a:t>
              </a:r>
              <a:endParaRPr lang="zh-CN" altLang="en-US" dirty="0">
                <a:latin typeface="微软雅黑" panose="020B0503020204020204" pitchFamily="34" charset="-122"/>
                <a:ea typeface="微软雅黑" panose="020B0503020204020204" pitchFamily="34" charset="-122"/>
              </a:endParaRPr>
            </a:p>
          </p:txBody>
        </p:sp>
      </p:grpSp>
      <p:sp>
        <p:nvSpPr>
          <p:cNvPr id="13" name="矩形 12">
            <a:extLst>
              <a:ext uri="{FF2B5EF4-FFF2-40B4-BE49-F238E27FC236}">
                <a16:creationId xmlns:a16="http://schemas.microsoft.com/office/drawing/2014/main" id="{18EAEB78-3123-49DF-A183-185A4CBA0576}"/>
              </a:ext>
            </a:extLst>
          </p:cNvPr>
          <p:cNvSpPr/>
          <p:nvPr/>
        </p:nvSpPr>
        <p:spPr>
          <a:xfrm>
            <a:off x="7915324" y="6321662"/>
            <a:ext cx="2262158" cy="646331"/>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rPr>
              <a:t>泊位边界（绿色）</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泊位中心点（红色）</a:t>
            </a:r>
          </a:p>
        </p:txBody>
      </p:sp>
    </p:spTree>
    <p:extLst>
      <p:ext uri="{BB962C8B-B14F-4D97-AF65-F5344CB8AC3E}">
        <p14:creationId xmlns:p14="http://schemas.microsoft.com/office/powerpoint/2010/main" val="89420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B5D62DA-FF5A-43AF-B112-AEF480CF0BBE}"/>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20374BB3-83C0-4A95-B2D9-1F77B31666DF}"/>
              </a:ext>
            </a:extLst>
          </p:cNvPr>
          <p:cNvSpPr>
            <a:spLocks noGrp="1"/>
          </p:cNvSpPr>
          <p:nvPr>
            <p:ph type="body" sz="quarter" idx="15"/>
          </p:nvPr>
        </p:nvSpPr>
        <p:spPr/>
        <p:txBody>
          <a:bodyPr/>
          <a:lstStyle/>
          <a:p>
            <a:r>
              <a:rPr lang="zh-CN" altLang="en-US" dirty="0"/>
              <a:t>船舶伴随行为模式挖掘、船舶轨迹预测</a:t>
            </a:r>
          </a:p>
        </p:txBody>
      </p:sp>
      <p:sp>
        <p:nvSpPr>
          <p:cNvPr id="5" name="内容占位符 2">
            <a:extLst>
              <a:ext uri="{FF2B5EF4-FFF2-40B4-BE49-F238E27FC236}">
                <a16:creationId xmlns:a16="http://schemas.microsoft.com/office/drawing/2014/main" id="{3F5A5968-3E5A-44C1-BE43-AB0666402518}"/>
              </a:ext>
            </a:extLst>
          </p:cNvPr>
          <p:cNvSpPr txBox="1">
            <a:spLocks/>
          </p:cNvSpPr>
          <p:nvPr/>
        </p:nvSpPr>
        <p:spPr>
          <a:xfrm>
            <a:off x="695401" y="1136172"/>
            <a:ext cx="10599407" cy="5400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8650" indent="-171450" defTabSz="457200" fontAlgn="auto">
              <a:lnSpc>
                <a:spcPct val="130000"/>
              </a:lnSpc>
              <a:spcBef>
                <a:spcPts val="600"/>
              </a:spcBef>
              <a:spcAft>
                <a:spcPts val="0"/>
              </a:spcAft>
              <a:defRPr/>
            </a:pPr>
            <a:r>
              <a:rPr lang="zh-CN" altLang="en-US" sz="1600" dirty="0">
                <a:solidFill>
                  <a:srgbClr val="242424"/>
                </a:solidFill>
                <a:latin typeface="微软雅黑" panose="020B0503020204020204" pitchFamily="34" charset="-122"/>
                <a:ea typeface="微软雅黑" panose="020B0503020204020204" pitchFamily="34" charset="-122"/>
              </a:rPr>
              <a:t>问题和需求</a:t>
            </a:r>
            <a:endParaRPr lang="en-US" altLang="zh-CN" sz="160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船舶伴随行为模式挖掘：如果两只或多只船在一个时间范围内保持伴随出行，如何轨迹数据中发现并确认伴随出行的船只、时间段及相应伴随轨迹</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船舶轨迹预测：在船舶出发一段时间之后，预测船舶将要到达的港口、经过的航道等</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628650" indent="-171450" defTabSz="457200" fontAlgn="auto">
              <a:lnSpc>
                <a:spcPct val="130000"/>
              </a:lnSpc>
              <a:spcBef>
                <a:spcPts val="600"/>
              </a:spcBef>
              <a:spcAft>
                <a:spcPts val="0"/>
              </a:spcAft>
              <a:defRPr/>
            </a:pPr>
            <a:r>
              <a:rPr lang="zh-CN" altLang="en-US" sz="1600" dirty="0">
                <a:solidFill>
                  <a:srgbClr val="242424"/>
                </a:solidFill>
                <a:latin typeface="微软雅黑" panose="020B0503020204020204" pitchFamily="34" charset="-122"/>
                <a:ea typeface="微软雅黑" panose="020B0503020204020204" pitchFamily="34" charset="-122"/>
              </a:rPr>
              <a:t>解决方案</a:t>
            </a:r>
            <a:endParaRPr lang="en-US" altLang="zh-CN" sz="160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通过轨迹数据的插值预处理，连续的聚类取交来获取伴随，实现伴随船舶的正确发现</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基于频繁项集、前缀投影技术，建立港口频繁序列模式库，预测船舶经过的港口</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和提取的航道结合，在航道约束条件下，提升预测结果，预测船舶经过的航道</a:t>
            </a:r>
          </a:p>
          <a:p>
            <a:pPr marL="628650" indent="-171450" defTabSz="457200" fontAlgn="auto">
              <a:lnSpc>
                <a:spcPct val="130000"/>
              </a:lnSpc>
              <a:spcBef>
                <a:spcPts val="600"/>
              </a:spcBef>
              <a:spcAft>
                <a:spcPts val="0"/>
              </a:spcAft>
              <a:defRPr/>
            </a:pPr>
            <a:r>
              <a:rPr lang="zh-CN" altLang="en-US" sz="1600" dirty="0">
                <a:solidFill>
                  <a:srgbClr val="242424"/>
                </a:solidFill>
                <a:latin typeface="微软雅黑" panose="020B0503020204020204" pitchFamily="34" charset="-122"/>
                <a:ea typeface="微软雅黑" panose="020B0503020204020204" pitchFamily="34" charset="-122"/>
              </a:rPr>
              <a:t>业务价值</a:t>
            </a:r>
            <a:endParaRPr lang="en-US" altLang="zh-CN" sz="160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根据船舶的航行轨迹发现伴随行为模式，再和其他情报印证，用以确定嫌疑的非法拖网捕鱼、非法挖沙等船只，可及时保障国家海上资产的安全，</a:t>
            </a:r>
            <a:r>
              <a:rPr lang="zh-CN" altLang="en-US" sz="1200" dirty="0">
                <a:solidFill>
                  <a:srgbClr val="FF0000"/>
                </a:solidFill>
                <a:latin typeface="微软雅黑" panose="020B0503020204020204" pitchFamily="34" charset="-122"/>
                <a:ea typeface="微软雅黑" panose="020B0503020204020204" pitchFamily="34" charset="-122"/>
              </a:rPr>
              <a:t>已经在双拖捕鱼行为识别中实际应用</a:t>
            </a:r>
            <a:endParaRPr lang="en-US" altLang="zh-CN" sz="1200" dirty="0">
              <a:solidFill>
                <a:srgbClr val="FF0000"/>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船舶轨迹预测用以提前预知海上航行情况、可辅助于进行海上的交通监管、同时，对港口和区域的情报、经济指标进行预测有很大用处，对海洋经济具有很好的基础支撑作用</a:t>
            </a:r>
            <a:endParaRPr lang="en-US" altLang="zh-CN" sz="1200" b="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不仅预测港口、还能预测船舶经过的航道；不仅能够进行短时预测、还能够进行长期预测</a:t>
            </a:r>
          </a:p>
          <a:p>
            <a:pPr marL="1028700" lvl="1" indent="-171450" defTabSz="457200" fontAlgn="auto">
              <a:lnSpc>
                <a:spcPct val="130000"/>
              </a:lnSpc>
              <a:spcBef>
                <a:spcPts val="600"/>
              </a:spcBef>
              <a:spcAft>
                <a:spcPts val="0"/>
              </a:spcAft>
              <a:defRPr/>
            </a:pPr>
            <a:r>
              <a:rPr lang="zh-CN" altLang="en-US" sz="1200" b="0" dirty="0">
                <a:solidFill>
                  <a:srgbClr val="242424"/>
                </a:solidFill>
                <a:latin typeface="微软雅黑" panose="020B0503020204020204" pitchFamily="34" charset="-122"/>
                <a:ea typeface="微软雅黑" panose="020B0503020204020204" pitchFamily="34" charset="-122"/>
              </a:rPr>
              <a:t>在大范围多类型船舶轨迹中，频繁模式挖掘的准确率达</a:t>
            </a:r>
            <a:r>
              <a:rPr lang="en-US" altLang="zh-CN" sz="1200" b="0" dirty="0">
                <a:solidFill>
                  <a:srgbClr val="242424"/>
                </a:solidFill>
                <a:latin typeface="微软雅黑" panose="020B0503020204020204" pitchFamily="34" charset="-122"/>
                <a:ea typeface="微软雅黑" panose="020B0503020204020204" pitchFamily="34" charset="-122"/>
              </a:rPr>
              <a:t>90%</a:t>
            </a:r>
            <a:r>
              <a:rPr lang="zh-CN" altLang="en-US" sz="1200" b="0" dirty="0">
                <a:solidFill>
                  <a:srgbClr val="242424"/>
                </a:solidFill>
                <a:latin typeface="微软雅黑" panose="020B0503020204020204" pitchFamily="34" charset="-122"/>
                <a:ea typeface="微软雅黑" panose="020B0503020204020204" pitchFamily="34" charset="-122"/>
              </a:rPr>
              <a:t>以上；结合航道提取结果后，预计预测准确率相较于传统方法具有明显提升</a:t>
            </a:r>
          </a:p>
          <a:p>
            <a:pPr marL="1028700" lvl="1" indent="-171450" defTabSz="457200" fontAlgn="auto">
              <a:lnSpc>
                <a:spcPct val="130000"/>
              </a:lnSpc>
              <a:spcBef>
                <a:spcPts val="600"/>
              </a:spcBef>
              <a:spcAft>
                <a:spcPts val="0"/>
              </a:spcAft>
              <a:defRPr/>
            </a:pPr>
            <a:endParaRPr lang="zh-CN" altLang="en-US" sz="1200" b="0" dirty="0">
              <a:solidFill>
                <a:srgbClr val="242424"/>
              </a:solidFill>
              <a:latin typeface="微软雅黑" panose="020B0503020204020204" pitchFamily="34" charset="-122"/>
              <a:ea typeface="微软雅黑" panose="020B0503020204020204" pitchFamily="34" charset="-122"/>
            </a:endParaRPr>
          </a:p>
          <a:p>
            <a:pPr marL="1028700" lvl="1" indent="-171450" defTabSz="457200" fontAlgn="auto">
              <a:lnSpc>
                <a:spcPct val="130000"/>
              </a:lnSpc>
              <a:spcBef>
                <a:spcPts val="600"/>
              </a:spcBef>
              <a:spcAft>
                <a:spcPts val="0"/>
              </a:spcAft>
              <a:defRPr/>
            </a:pPr>
            <a:endParaRPr lang="en-US" altLang="zh-CN" sz="1200" b="0" dirty="0">
              <a:solidFill>
                <a:srgbClr val="242424"/>
              </a:solidFill>
              <a:latin typeface="微软雅黑" panose="020B0503020204020204" pitchFamily="34" charset="-122"/>
              <a:ea typeface="微软雅黑" panose="020B0503020204020204" pitchFamily="34" charset="-122"/>
            </a:endParaRPr>
          </a:p>
          <a:p>
            <a:pPr marL="628650" indent="-171450" defTabSz="457200" fontAlgn="auto">
              <a:lnSpc>
                <a:spcPct val="130000"/>
              </a:lnSpc>
              <a:spcBef>
                <a:spcPts val="600"/>
              </a:spcBef>
              <a:spcAft>
                <a:spcPts val="0"/>
              </a:spcAft>
              <a:defRPr/>
            </a:pPr>
            <a:endParaRPr lang="en-US" altLang="zh-CN" sz="1600" b="0" dirty="0">
              <a:solidFill>
                <a:srgbClr val="242424"/>
              </a:solidFill>
              <a:latin typeface="微软雅黑" panose="020B0503020204020204" pitchFamily="34" charset="-122"/>
              <a:ea typeface="微软雅黑" panose="020B0503020204020204" pitchFamily="34" charset="-122"/>
            </a:endParaRPr>
          </a:p>
          <a:p>
            <a:pPr fontAlgn="auto">
              <a:spcAft>
                <a:spcPts val="0"/>
              </a:spcAft>
              <a:defRPr/>
            </a:pPr>
            <a:endParaRPr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096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9"/>
          <p:cNvSpPr>
            <a:spLocks noGrp="1"/>
          </p:cNvSpPr>
          <p:nvPr>
            <p:ph type="body" sz="quarter" idx="11"/>
          </p:nvPr>
        </p:nvSpPr>
        <p:spPr/>
        <p:txBody>
          <a:bodyPr/>
          <a:lstStyle/>
          <a:p>
            <a:r>
              <a:rPr lang="en-US" altLang="zh-CN" kern="0" dirty="0"/>
              <a:t>PART SIX</a:t>
            </a:r>
            <a:endParaRPr lang="zh-CN" altLang="en-US" kern="0" dirty="0"/>
          </a:p>
        </p:txBody>
      </p:sp>
      <p:sp>
        <p:nvSpPr>
          <p:cNvPr id="11" name="文本占位符 10"/>
          <p:cNvSpPr>
            <a:spLocks noGrp="1"/>
          </p:cNvSpPr>
          <p:nvPr>
            <p:ph type="body" sz="quarter" idx="12"/>
          </p:nvPr>
        </p:nvSpPr>
        <p:spPr>
          <a:xfrm>
            <a:off x="1" y="-2219126"/>
            <a:ext cx="5386411" cy="11618565"/>
          </a:xfrm>
        </p:spPr>
        <p:txBody>
          <a:bodyPr/>
          <a:lstStyle/>
          <a:p>
            <a:r>
              <a:rPr lang="en-US" altLang="zh-CN" dirty="0"/>
              <a:t>6</a:t>
            </a:r>
            <a:endParaRPr lang="zh-CN" altLang="en-US" dirty="0"/>
          </a:p>
        </p:txBody>
      </p:sp>
      <p:sp>
        <p:nvSpPr>
          <p:cNvPr id="19" name="文本占位符 11"/>
          <p:cNvSpPr>
            <a:spLocks noGrp="1"/>
          </p:cNvSpPr>
          <p:nvPr>
            <p:ph type="body" sz="quarter" idx="13"/>
          </p:nvPr>
        </p:nvSpPr>
        <p:spPr>
          <a:xfrm>
            <a:off x="5386412" y="2841681"/>
            <a:ext cx="6569245" cy="584775"/>
          </a:xfrm>
        </p:spPr>
        <p:txBody>
          <a:bodyPr/>
          <a:lstStyle/>
          <a:p>
            <a:r>
              <a:rPr lang="en-US" altLang="zh-CN" sz="3200" dirty="0"/>
              <a:t>1.6 </a:t>
            </a:r>
            <a:r>
              <a:rPr lang="zh-CN" altLang="en-US" sz="3200" dirty="0"/>
              <a:t>代表性大数据处理与分析技术</a:t>
            </a:r>
          </a:p>
        </p:txBody>
      </p:sp>
      <p:sp>
        <p:nvSpPr>
          <p:cNvPr id="3" name="文本占位符 2">
            <a:extLst>
              <a:ext uri="{FF2B5EF4-FFF2-40B4-BE49-F238E27FC236}">
                <a16:creationId xmlns:a16="http://schemas.microsoft.com/office/drawing/2014/main" id="{BC1E4E40-87CC-4A7D-AD0D-986C183F859D}"/>
              </a:ext>
            </a:extLst>
          </p:cNvPr>
          <p:cNvSpPr>
            <a:spLocks noGrp="1"/>
          </p:cNvSpPr>
          <p:nvPr>
            <p:ph type="body" sz="quarter" idx="15"/>
          </p:nvPr>
        </p:nvSpPr>
        <p:spPr/>
        <p:txBody>
          <a:bodyPr/>
          <a:lstStyle/>
          <a:p>
            <a:endParaRPr lang="zh-CN" altLang="en-US" dirty="0"/>
          </a:p>
        </p:txBody>
      </p:sp>
    </p:spTree>
    <p:extLst>
      <p:ext uri="{BB962C8B-B14F-4D97-AF65-F5344CB8AC3E}">
        <p14:creationId xmlns:p14="http://schemas.microsoft.com/office/powerpoint/2010/main" val="156273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7362FF33-D155-4664-B295-AD8B0D530A55}"/>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04C250EC-3123-49BD-88FB-5B6A371F34F8}"/>
              </a:ext>
            </a:extLst>
          </p:cNvPr>
          <p:cNvSpPr>
            <a:spLocks noGrp="1"/>
          </p:cNvSpPr>
          <p:nvPr>
            <p:ph type="body" sz="quarter" idx="15"/>
          </p:nvPr>
        </p:nvSpPr>
        <p:spPr/>
        <p:txBody>
          <a:bodyPr/>
          <a:lstStyle/>
          <a:p>
            <a:r>
              <a:rPr lang="en-US" altLang="zh-CN" dirty="0"/>
              <a:t>MapReduce</a:t>
            </a:r>
            <a:r>
              <a:rPr lang="zh-CN" altLang="en-US" dirty="0"/>
              <a:t>编程模型与</a:t>
            </a:r>
            <a:r>
              <a:rPr lang="en-US" altLang="zh-CN" dirty="0"/>
              <a:t>Hadoop</a:t>
            </a:r>
            <a:r>
              <a:rPr lang="zh-CN" altLang="en-US" dirty="0"/>
              <a:t>框架</a:t>
            </a:r>
          </a:p>
        </p:txBody>
      </p:sp>
      <p:sp>
        <p:nvSpPr>
          <p:cNvPr id="7" name="文本占位符 6">
            <a:extLst>
              <a:ext uri="{FF2B5EF4-FFF2-40B4-BE49-F238E27FC236}">
                <a16:creationId xmlns:a16="http://schemas.microsoft.com/office/drawing/2014/main" id="{DCA5A2F9-48E3-4925-8AC7-34235E66A96E}"/>
              </a:ext>
            </a:extLst>
          </p:cNvPr>
          <p:cNvSpPr>
            <a:spLocks noGrp="1"/>
          </p:cNvSpPr>
          <p:nvPr>
            <p:ph type="body" sz="quarter" idx="16"/>
          </p:nvPr>
        </p:nvSpPr>
        <p:spPr/>
        <p:txBody>
          <a:bodyPr/>
          <a:lstStyle/>
          <a:p>
            <a:pPr marL="342900" indent="-342900">
              <a:buFont typeface="Wingdings" panose="05000000000000000000" pitchFamily="2" charset="2"/>
              <a:buChar char="p"/>
            </a:pPr>
            <a:r>
              <a:rPr lang="zh-CN" altLang="zh-CN" dirty="0"/>
              <a:t>由</a:t>
            </a:r>
            <a:r>
              <a:rPr lang="en-US" altLang="zh-CN" dirty="0"/>
              <a:t>Google</a:t>
            </a:r>
            <a:r>
              <a:rPr lang="zh-CN" altLang="zh-CN" dirty="0"/>
              <a:t>公司的工程师们提出并实现</a:t>
            </a:r>
            <a:r>
              <a:rPr lang="zh-CN" altLang="en-US" dirty="0"/>
              <a:t>（</a:t>
            </a:r>
            <a:r>
              <a:rPr lang="en-US" altLang="zh-CN" dirty="0"/>
              <a:t>2008</a:t>
            </a:r>
            <a:r>
              <a:rPr lang="zh-CN" altLang="en-US" dirty="0"/>
              <a:t>年）</a:t>
            </a:r>
            <a:r>
              <a:rPr lang="zh-CN" altLang="zh-CN" dirty="0"/>
              <a:t>，现已经被工业界和学术界广泛接受。</a:t>
            </a:r>
            <a:endParaRPr lang="en-US" altLang="zh-CN" dirty="0"/>
          </a:p>
          <a:p>
            <a:pPr marL="342900" indent="-342900">
              <a:buFont typeface="Wingdings" panose="05000000000000000000" pitchFamily="2" charset="2"/>
              <a:buChar char="p"/>
            </a:pPr>
            <a:r>
              <a:rPr lang="en-US" altLang="zh-CN" dirty="0"/>
              <a:t>Hadoop</a:t>
            </a:r>
            <a:r>
              <a:rPr lang="zh-CN" altLang="en-US" dirty="0"/>
              <a:t>是</a:t>
            </a:r>
            <a:r>
              <a:rPr lang="zh-CN" altLang="zh-CN" dirty="0"/>
              <a:t>其开源实现</a:t>
            </a:r>
          </a:p>
          <a:p>
            <a:pPr marL="342900" indent="-342900">
              <a:buFont typeface="Wingdings" panose="05000000000000000000" pitchFamily="2" charset="2"/>
              <a:buChar char="p"/>
            </a:pPr>
            <a:r>
              <a:rPr lang="en-US" altLang="zh-CN" dirty="0"/>
              <a:t>MapReduce</a:t>
            </a:r>
            <a:r>
              <a:rPr lang="zh-CN" altLang="zh-CN" dirty="0"/>
              <a:t>将复杂的运行于大规模集群上的并行计算过程高度抽象成了两个</a:t>
            </a:r>
            <a:r>
              <a:rPr lang="zh-CN" altLang="en-US" dirty="0"/>
              <a:t>计算</a:t>
            </a:r>
            <a:r>
              <a:rPr lang="zh-CN" altLang="zh-CN" dirty="0"/>
              <a:t>函数，</a:t>
            </a:r>
            <a:r>
              <a:rPr lang="en-US" altLang="zh-CN" dirty="0"/>
              <a:t>Map</a:t>
            </a:r>
            <a:r>
              <a:rPr lang="zh-CN" altLang="zh-CN" dirty="0"/>
              <a:t>和</a:t>
            </a:r>
            <a:r>
              <a:rPr lang="en-US" altLang="zh-CN" dirty="0"/>
              <a:t>Reduce</a:t>
            </a:r>
          </a:p>
          <a:p>
            <a:pPr marL="342900" indent="-342900">
              <a:buFont typeface="Wingdings" panose="05000000000000000000" pitchFamily="2" charset="2"/>
              <a:buChar char="p"/>
            </a:pPr>
            <a:r>
              <a:rPr lang="zh-CN" altLang="en-US" dirty="0"/>
              <a:t>向开发者隐藏并行化实现细节</a:t>
            </a:r>
            <a:endParaRPr lang="en-US" altLang="zh-CN" dirty="0"/>
          </a:p>
          <a:p>
            <a:endParaRPr lang="zh-CN" altLang="en-US" dirty="0"/>
          </a:p>
        </p:txBody>
      </p:sp>
      <p:sp>
        <p:nvSpPr>
          <p:cNvPr id="4" name="内容占位符 2">
            <a:extLst>
              <a:ext uri="{FF2B5EF4-FFF2-40B4-BE49-F238E27FC236}">
                <a16:creationId xmlns:a16="http://schemas.microsoft.com/office/drawing/2014/main" id="{548339C8-D257-4205-A904-1762F29EBDAC}"/>
              </a:ext>
            </a:extLst>
          </p:cNvPr>
          <p:cNvSpPr txBox="1">
            <a:spLocks/>
          </p:cNvSpPr>
          <p:nvPr/>
        </p:nvSpPr>
        <p:spPr>
          <a:xfrm>
            <a:off x="457200" y="1292225"/>
            <a:ext cx="11430000" cy="2783507"/>
          </a:xfrm>
          <a:prstGeom prst="rect">
            <a:avLst/>
          </a:prstGeom>
        </p:spPr>
        <p:txBody>
          <a:bodyPr/>
          <a:lst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indent="-342900">
              <a:buFont typeface="Wingdings" panose="05000000000000000000" pitchFamily="2" charset="2"/>
              <a:buChar char="p"/>
            </a:pPr>
            <a:endParaRPr lang="en-US" altLang="zh-CN" dirty="0"/>
          </a:p>
        </p:txBody>
      </p:sp>
      <p:sp>
        <p:nvSpPr>
          <p:cNvPr id="5" name="矩形 4">
            <a:extLst>
              <a:ext uri="{FF2B5EF4-FFF2-40B4-BE49-F238E27FC236}">
                <a16:creationId xmlns:a16="http://schemas.microsoft.com/office/drawing/2014/main" id="{6B5D1E7E-945F-44FA-BF2C-973498F9ED23}"/>
              </a:ext>
            </a:extLst>
          </p:cNvPr>
          <p:cNvSpPr/>
          <p:nvPr/>
        </p:nvSpPr>
        <p:spPr>
          <a:xfrm>
            <a:off x="991694" y="4827290"/>
            <a:ext cx="10208611"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eaLnBrk="1" fontAlgn="auto" hangingPunct="1">
              <a:spcBef>
                <a:spcPts val="0"/>
              </a:spcBef>
              <a:spcAft>
                <a:spcPts val="0"/>
              </a:spcAft>
              <a:defRPr/>
            </a:pPr>
            <a:r>
              <a:rPr lang="en-US" altLang="zh-CN" dirty="0" err="1"/>
              <a:t>MapReduce</a:t>
            </a:r>
            <a:r>
              <a:rPr lang="zh-CN" altLang="zh-CN" dirty="0"/>
              <a:t>编程模型（</a:t>
            </a:r>
            <a:r>
              <a:rPr lang="en-US" altLang="zh-CN" dirty="0" err="1"/>
              <a:t>MapReduce</a:t>
            </a:r>
            <a:r>
              <a:rPr lang="en-US" altLang="zh-CN" dirty="0"/>
              <a:t> Programming Model</a:t>
            </a:r>
            <a:r>
              <a:rPr lang="zh-CN" altLang="zh-CN" dirty="0"/>
              <a:t>）：是一种在集群上进行大规模数据处理的分布式并行计算模型，它将数据的处理分成</a:t>
            </a:r>
            <a:r>
              <a:rPr lang="en-US" altLang="zh-CN" dirty="0"/>
              <a:t>Map</a:t>
            </a:r>
            <a:r>
              <a:rPr lang="zh-CN" altLang="zh-CN" dirty="0"/>
              <a:t>和</a:t>
            </a:r>
            <a:r>
              <a:rPr lang="en-US" altLang="zh-CN" dirty="0"/>
              <a:t>Reduce</a:t>
            </a:r>
            <a:r>
              <a:rPr lang="zh-CN" altLang="zh-CN" dirty="0"/>
              <a:t>两个阶段，其中</a:t>
            </a:r>
            <a:r>
              <a:rPr lang="en-US" altLang="zh-CN" dirty="0"/>
              <a:t>Map</a:t>
            </a:r>
            <a:r>
              <a:rPr lang="zh-CN" altLang="zh-CN" dirty="0"/>
              <a:t>过程实现数据的过滤和排序等处理，</a:t>
            </a:r>
            <a:r>
              <a:rPr lang="en-US" altLang="zh-CN" dirty="0"/>
              <a:t>Reduce</a:t>
            </a:r>
            <a:r>
              <a:rPr lang="zh-CN" altLang="zh-CN" dirty="0"/>
              <a:t>过程实现数据的汇总和合并。</a:t>
            </a:r>
            <a:endParaRPr lang="zh-CN" altLang="en-US" dirty="0"/>
          </a:p>
        </p:txBody>
      </p:sp>
      <p:pic>
        <p:nvPicPr>
          <p:cNvPr id="8" name="图片 7">
            <a:extLst>
              <a:ext uri="{FF2B5EF4-FFF2-40B4-BE49-F238E27FC236}">
                <a16:creationId xmlns:a16="http://schemas.microsoft.com/office/drawing/2014/main" id="{9C259E63-CB66-426A-BE3F-337CD61DD720}"/>
              </a:ext>
            </a:extLst>
          </p:cNvPr>
          <p:cNvPicPr>
            <a:picLocks noChangeAspect="1"/>
          </p:cNvPicPr>
          <p:nvPr/>
        </p:nvPicPr>
        <p:blipFill>
          <a:blip r:embed="rId2"/>
          <a:stretch>
            <a:fillRect/>
          </a:stretch>
        </p:blipFill>
        <p:spPr>
          <a:xfrm>
            <a:off x="7292305" y="3197821"/>
            <a:ext cx="3248025" cy="1409700"/>
          </a:xfrm>
          <a:prstGeom prst="rect">
            <a:avLst/>
          </a:prstGeom>
        </p:spPr>
      </p:pic>
    </p:spTree>
    <p:extLst>
      <p:ext uri="{BB962C8B-B14F-4D97-AF65-F5344CB8AC3E}">
        <p14:creationId xmlns:p14="http://schemas.microsoft.com/office/powerpoint/2010/main" val="144449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4DDF0F-3611-46F1-8A50-AB840AA49798}"/>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58D6A1D7-3D55-4183-9556-3A071B21328F}"/>
              </a:ext>
            </a:extLst>
          </p:cNvPr>
          <p:cNvSpPr>
            <a:spLocks noGrp="1"/>
          </p:cNvSpPr>
          <p:nvPr>
            <p:ph type="body" sz="quarter" idx="15"/>
          </p:nvPr>
        </p:nvSpPr>
        <p:spPr/>
        <p:txBody>
          <a:bodyPr/>
          <a:lstStyle/>
          <a:p>
            <a:r>
              <a:rPr lang="zh-CN" altLang="en-US" dirty="0"/>
              <a:t>硬件的发展</a:t>
            </a:r>
          </a:p>
        </p:txBody>
      </p:sp>
      <p:pic>
        <p:nvPicPr>
          <p:cNvPr id="5" name="Picture 4" descr="图片2">
            <a:extLst>
              <a:ext uri="{FF2B5EF4-FFF2-40B4-BE49-F238E27FC236}">
                <a16:creationId xmlns:a16="http://schemas.microsoft.com/office/drawing/2014/main" id="{C2EE87A1-FF89-4B3B-9D86-8656914EA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58" y="1210655"/>
            <a:ext cx="8302461" cy="558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8EF35A19-E455-463D-AF5C-491062FC14EA}"/>
              </a:ext>
            </a:extLst>
          </p:cNvPr>
          <p:cNvSpPr txBox="1"/>
          <p:nvPr/>
        </p:nvSpPr>
        <p:spPr>
          <a:xfrm>
            <a:off x="807877" y="1005576"/>
            <a:ext cx="1415772" cy="525657"/>
          </a:xfrm>
          <a:prstGeom prst="rect">
            <a:avLst/>
          </a:prstGeom>
          <a:noFill/>
        </p:spPr>
        <p:txBody>
          <a:bodyPr wrap="non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存储价格</a:t>
            </a:r>
          </a:p>
        </p:txBody>
      </p:sp>
      <p:pic>
        <p:nvPicPr>
          <p:cNvPr id="3074" name="Picture 2">
            <a:extLst>
              <a:ext uri="{FF2B5EF4-FFF2-40B4-BE49-F238E27FC236}">
                <a16:creationId xmlns:a16="http://schemas.microsoft.com/office/drawing/2014/main" id="{3A5E7EA2-C48F-49D7-A29F-4A76202BA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9612" y="1403121"/>
            <a:ext cx="3504511" cy="467268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D7DD89A3-059E-4435-8FFE-8D98D7DD6922}"/>
              </a:ext>
            </a:extLst>
          </p:cNvPr>
          <p:cNvSpPr txBox="1"/>
          <p:nvPr/>
        </p:nvSpPr>
        <p:spPr>
          <a:xfrm>
            <a:off x="8179851" y="770044"/>
            <a:ext cx="3111749" cy="525657"/>
          </a:xfrm>
          <a:prstGeom prst="rect">
            <a:avLst/>
          </a:prstGeom>
          <a:noFill/>
        </p:spPr>
        <p:txBody>
          <a:bodyPr wrap="none" rtlCol="0">
            <a:spAutoFit/>
          </a:bodyPr>
          <a:lstStyle/>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1960</a:t>
            </a:r>
            <a:r>
              <a:rPr lang="zh-CN" altLang="en-US" sz="2400" kern="0" dirty="0">
                <a:latin typeface="微软雅黑" panose="020B0503020204020204" pitchFamily="34" charset="-122"/>
                <a:ea typeface="微软雅黑" panose="020B0503020204020204" pitchFamily="34" charset="-122"/>
                <a:cs typeface="+mn-ea"/>
                <a:sym typeface="+mn-lt"/>
              </a:rPr>
              <a:t>年代的</a:t>
            </a:r>
            <a:r>
              <a:rPr lang="en-US" altLang="zh-CN" sz="2400" kern="0" dirty="0">
                <a:latin typeface="微软雅黑" panose="020B0503020204020204" pitchFamily="34" charset="-122"/>
                <a:ea typeface="微软雅黑" panose="020B0503020204020204" pitchFamily="34" charset="-122"/>
                <a:cs typeface="+mn-ea"/>
                <a:sym typeface="+mn-lt"/>
              </a:rPr>
              <a:t>10M</a:t>
            </a:r>
            <a:r>
              <a:rPr lang="zh-CN" altLang="en-US" sz="2400" kern="0" dirty="0">
                <a:latin typeface="微软雅黑" panose="020B0503020204020204" pitchFamily="34" charset="-122"/>
                <a:ea typeface="微软雅黑" panose="020B0503020204020204" pitchFamily="34" charset="-122"/>
                <a:cs typeface="+mn-ea"/>
                <a:sym typeface="+mn-lt"/>
              </a:rPr>
              <a:t>硬盘</a:t>
            </a:r>
          </a:p>
        </p:txBody>
      </p:sp>
    </p:spTree>
    <p:extLst>
      <p:ext uri="{BB962C8B-B14F-4D97-AF65-F5344CB8AC3E}">
        <p14:creationId xmlns:p14="http://schemas.microsoft.com/office/powerpoint/2010/main" val="23296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154629-579C-4C62-B7F0-AB88E4528774}"/>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ADA859A1-B143-4A16-9AAA-3302C83AEB6C}"/>
              </a:ext>
            </a:extLst>
          </p:cNvPr>
          <p:cNvSpPr>
            <a:spLocks noGrp="1"/>
          </p:cNvSpPr>
          <p:nvPr>
            <p:ph type="body" sz="quarter" idx="15"/>
          </p:nvPr>
        </p:nvSpPr>
        <p:spPr/>
        <p:txBody>
          <a:bodyPr/>
          <a:lstStyle/>
          <a:p>
            <a:endParaRPr lang="zh-CN" altLang="en-US"/>
          </a:p>
        </p:txBody>
      </p:sp>
      <p:sp>
        <p:nvSpPr>
          <p:cNvPr id="4" name="文本占位符 3">
            <a:extLst>
              <a:ext uri="{FF2B5EF4-FFF2-40B4-BE49-F238E27FC236}">
                <a16:creationId xmlns:a16="http://schemas.microsoft.com/office/drawing/2014/main" id="{91B0EAF0-7452-4081-A419-C19BDC63E6CD}"/>
              </a:ext>
            </a:extLst>
          </p:cNvPr>
          <p:cNvSpPr>
            <a:spLocks noGrp="1"/>
          </p:cNvSpPr>
          <p:nvPr>
            <p:ph type="body" sz="quarter" idx="16"/>
          </p:nvPr>
        </p:nvSpPr>
        <p:spPr>
          <a:xfrm>
            <a:off x="435908" y="1136172"/>
            <a:ext cx="5400600" cy="3219450"/>
          </a:xfrm>
        </p:spPr>
        <p:txBody>
          <a:bodyPr/>
          <a:lstStyle/>
          <a:p>
            <a:pPr>
              <a:defRPr/>
            </a:pPr>
            <a:r>
              <a:rPr lang="en-US" altLang="zh-CN" sz="2400" kern="0" dirty="0">
                <a:solidFill>
                  <a:sysClr val="windowText" lastClr="000000"/>
                </a:solidFill>
                <a:latin typeface="+mj-ea"/>
                <a:ea typeface="+mj-ea"/>
              </a:rPr>
              <a:t>Map</a:t>
            </a:r>
            <a:r>
              <a:rPr lang="zh-CN" altLang="en-US" sz="2400" kern="0" dirty="0">
                <a:solidFill>
                  <a:sysClr val="windowText" lastClr="000000"/>
                </a:solidFill>
                <a:latin typeface="+mj-ea"/>
                <a:ea typeface="+mj-ea"/>
              </a:rPr>
              <a:t>处理一个文档，对其中每个单词送出一个中间结果</a:t>
            </a:r>
          </a:p>
          <a:p>
            <a:pPr>
              <a:defRPr/>
            </a:pPr>
            <a:r>
              <a:rPr lang="en-US" altLang="zh-CN" sz="2400" kern="0" dirty="0">
                <a:solidFill>
                  <a:sysClr val="windowText" lastClr="000000"/>
                </a:solidFill>
                <a:latin typeface="+mj-ea"/>
                <a:ea typeface="+mj-ea"/>
              </a:rPr>
              <a:t>Reduce</a:t>
            </a:r>
            <a:r>
              <a:rPr lang="zh-CN" altLang="en-US" sz="2400" kern="0" dirty="0">
                <a:solidFill>
                  <a:sysClr val="windowText" lastClr="000000"/>
                </a:solidFill>
                <a:latin typeface="+mj-ea"/>
                <a:ea typeface="+mj-ea"/>
              </a:rPr>
              <a:t>接到一个单词和一些值（计数），归并计数（对其求和）后送出</a:t>
            </a:r>
          </a:p>
          <a:p>
            <a:pPr>
              <a:defRPr/>
            </a:pPr>
            <a:r>
              <a:rPr lang="zh-CN" altLang="en-US" sz="2400" kern="0" dirty="0">
                <a:solidFill>
                  <a:sysClr val="windowText" lastClr="000000"/>
                </a:solidFill>
                <a:latin typeface="+mj-ea"/>
                <a:ea typeface="+mj-ea"/>
              </a:rPr>
              <a:t>这是两个基本操作，具体使用看调用它们的驱动程序和低层</a:t>
            </a:r>
            <a:r>
              <a:rPr lang="en-US" altLang="zh-CN" sz="2400" kern="0" dirty="0" err="1">
                <a:solidFill>
                  <a:sysClr val="windowText" lastClr="000000"/>
                </a:solidFill>
                <a:latin typeface="+mj-ea"/>
                <a:ea typeface="+mj-ea"/>
              </a:rPr>
              <a:t>EmitIntermediate</a:t>
            </a:r>
            <a:r>
              <a:rPr lang="zh-CN" altLang="en-US" sz="2400" kern="0" dirty="0">
                <a:solidFill>
                  <a:sysClr val="windowText" lastClr="000000"/>
                </a:solidFill>
                <a:latin typeface="+mj-ea"/>
                <a:ea typeface="+mj-ea"/>
              </a:rPr>
              <a:t>和</a:t>
            </a:r>
            <a:r>
              <a:rPr lang="en-US" altLang="zh-CN" sz="2400" kern="0" dirty="0">
                <a:solidFill>
                  <a:sysClr val="windowText" lastClr="000000"/>
                </a:solidFill>
                <a:latin typeface="+mj-ea"/>
                <a:ea typeface="+mj-ea"/>
              </a:rPr>
              <a:t>Emit</a:t>
            </a:r>
            <a:r>
              <a:rPr lang="zh-CN" altLang="en-US" sz="2400" kern="0" dirty="0">
                <a:solidFill>
                  <a:sysClr val="windowText" lastClr="000000"/>
                </a:solidFill>
                <a:latin typeface="+mj-ea"/>
                <a:ea typeface="+mj-ea"/>
              </a:rPr>
              <a:t>的实现</a:t>
            </a:r>
          </a:p>
          <a:p>
            <a:pPr>
              <a:defRPr/>
            </a:pPr>
            <a:r>
              <a:rPr lang="zh-CN" altLang="en-US" sz="2400" kern="0" dirty="0">
                <a:solidFill>
                  <a:sysClr val="windowText" lastClr="000000"/>
                </a:solidFill>
                <a:latin typeface="+mj-ea"/>
                <a:ea typeface="+mj-ea"/>
              </a:rPr>
              <a:t>应看到：</a:t>
            </a:r>
          </a:p>
          <a:p>
            <a:pPr>
              <a:defRPr/>
            </a:pPr>
            <a:r>
              <a:rPr lang="zh-CN" altLang="en-US" sz="2400" kern="0" dirty="0">
                <a:solidFill>
                  <a:sysClr val="windowText" lastClr="000000"/>
                </a:solidFill>
                <a:latin typeface="+mj-ea"/>
                <a:ea typeface="+mj-ea"/>
              </a:rPr>
              <a:t>这里</a:t>
            </a:r>
            <a:r>
              <a:rPr lang="en-US" altLang="zh-CN" sz="2400" kern="0" dirty="0">
                <a:solidFill>
                  <a:sysClr val="windowText" lastClr="000000"/>
                </a:solidFill>
                <a:latin typeface="+mj-ea"/>
                <a:ea typeface="+mj-ea"/>
              </a:rPr>
              <a:t>Map</a:t>
            </a:r>
            <a:r>
              <a:rPr lang="zh-CN" altLang="en-US" sz="2400" kern="0" dirty="0">
                <a:solidFill>
                  <a:sysClr val="windowText" lastClr="000000"/>
                </a:solidFill>
                <a:latin typeface="+mj-ea"/>
                <a:ea typeface="+mj-ea"/>
              </a:rPr>
              <a:t>和</a:t>
            </a:r>
            <a:r>
              <a:rPr lang="en-US" altLang="zh-CN" sz="2400" kern="0" dirty="0">
                <a:solidFill>
                  <a:sysClr val="windowText" lastClr="000000"/>
                </a:solidFill>
                <a:latin typeface="+mj-ea"/>
                <a:ea typeface="+mj-ea"/>
              </a:rPr>
              <a:t>Reduce</a:t>
            </a:r>
            <a:r>
              <a:rPr lang="zh-CN" altLang="en-US" sz="2400" kern="0" dirty="0">
                <a:solidFill>
                  <a:sysClr val="windowText" lastClr="000000"/>
                </a:solidFill>
                <a:latin typeface="+mj-ea"/>
                <a:ea typeface="+mj-ea"/>
              </a:rPr>
              <a:t>实现的是实际应用逻辑，可以用不同的控制逻辑驱动其执行</a:t>
            </a:r>
          </a:p>
          <a:p>
            <a:endParaRPr lang="zh-CN" altLang="en-US" dirty="0"/>
          </a:p>
        </p:txBody>
      </p:sp>
      <p:sp>
        <p:nvSpPr>
          <p:cNvPr id="5" name="内容占位符 2">
            <a:extLst>
              <a:ext uri="{FF2B5EF4-FFF2-40B4-BE49-F238E27FC236}">
                <a16:creationId xmlns:a16="http://schemas.microsoft.com/office/drawing/2014/main" id="{5DA296AD-4EC0-4B85-8005-12A492E587EA}"/>
              </a:ext>
            </a:extLst>
          </p:cNvPr>
          <p:cNvSpPr txBox="1">
            <a:spLocks/>
          </p:cNvSpPr>
          <p:nvPr/>
        </p:nvSpPr>
        <p:spPr>
          <a:xfrm>
            <a:off x="1358543" y="1972483"/>
            <a:ext cx="3251200" cy="4373563"/>
          </a:xfrm>
          <a:prstGeom prst="rect">
            <a:avLst/>
          </a:prstGeom>
        </p:spPr>
        <p:txBody>
          <a:bodyPr rtlCol="0">
            <a:normAutofit/>
          </a:bodyPr>
          <a:lst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defRPr/>
            </a:pPr>
            <a:endParaRPr lang="zh-CN" altLang="en-US" dirty="0"/>
          </a:p>
        </p:txBody>
      </p:sp>
      <p:sp>
        <p:nvSpPr>
          <p:cNvPr id="6" name="TextBox 3">
            <a:extLst>
              <a:ext uri="{FF2B5EF4-FFF2-40B4-BE49-F238E27FC236}">
                <a16:creationId xmlns:a16="http://schemas.microsoft.com/office/drawing/2014/main" id="{1D33A131-2E10-456E-99E2-86887100E9A2}"/>
              </a:ext>
            </a:extLst>
          </p:cNvPr>
          <p:cNvSpPr txBox="1"/>
          <p:nvPr/>
        </p:nvSpPr>
        <p:spPr>
          <a:xfrm>
            <a:off x="5985812" y="581797"/>
            <a:ext cx="5875337" cy="3970337"/>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eaLnBrk="1" fontAlgn="auto" hangingPunct="1">
              <a:spcBef>
                <a:spcPts val="0"/>
              </a:spcBef>
              <a:spcAft>
                <a:spcPts val="0"/>
              </a:spcAft>
              <a:defRPr/>
            </a:pPr>
            <a:r>
              <a:rPr lang="zh-CN" altLang="en-US" dirty="0"/>
              <a:t>示例</a:t>
            </a:r>
            <a:r>
              <a:rPr lang="en-US" altLang="zh-CN" dirty="0"/>
              <a:t>     </a:t>
            </a:r>
            <a:r>
              <a:rPr lang="zh-CN" altLang="en-US" dirty="0"/>
              <a:t>把单词计数问题分解为</a:t>
            </a:r>
            <a:r>
              <a:rPr lang="en-US" altLang="zh-CN" b="1" dirty="0"/>
              <a:t>Map</a:t>
            </a:r>
            <a:r>
              <a:rPr lang="zh-CN" altLang="en-US" dirty="0"/>
              <a:t>和</a:t>
            </a:r>
            <a:r>
              <a:rPr lang="en-US" altLang="zh-CN" b="1" dirty="0"/>
              <a:t>Reduce</a:t>
            </a:r>
            <a:endParaRPr lang="zh-CN" altLang="en-US" dirty="0"/>
          </a:p>
          <a:p>
            <a:pPr eaLnBrk="1" fontAlgn="auto" hangingPunct="1">
              <a:spcBef>
                <a:spcPts val="0"/>
              </a:spcBef>
              <a:spcAft>
                <a:spcPts val="0"/>
              </a:spcAft>
              <a:defRPr/>
            </a:pPr>
            <a:r>
              <a:rPr lang="en-US" altLang="zh-CN" dirty="0"/>
              <a:t>map(String </a:t>
            </a:r>
            <a:r>
              <a:rPr lang="en-US" altLang="zh-CN" dirty="0" err="1"/>
              <a:t>input_key</a:t>
            </a:r>
            <a:r>
              <a:rPr lang="en-US" altLang="zh-CN" dirty="0"/>
              <a:t>, String </a:t>
            </a:r>
            <a:r>
              <a:rPr lang="en-US" altLang="zh-CN" dirty="0" err="1"/>
              <a:t>input_value</a:t>
            </a:r>
            <a:r>
              <a:rPr lang="en-US" altLang="zh-CN" dirty="0"/>
              <a:t>):</a:t>
            </a:r>
            <a:endParaRPr lang="zh-CN" altLang="zh-CN" dirty="0"/>
          </a:p>
          <a:p>
            <a:pPr eaLnBrk="1" fontAlgn="auto" hangingPunct="1">
              <a:spcBef>
                <a:spcPts val="0"/>
              </a:spcBef>
              <a:spcAft>
                <a:spcPts val="0"/>
              </a:spcAft>
              <a:defRPr/>
            </a:pPr>
            <a:r>
              <a:rPr lang="en-US" altLang="zh-CN" dirty="0"/>
              <a:t>     // </a:t>
            </a:r>
            <a:r>
              <a:rPr lang="en-US" altLang="zh-CN" dirty="0" err="1"/>
              <a:t>input_key</a:t>
            </a:r>
            <a:r>
              <a:rPr lang="en-US" altLang="zh-CN" dirty="0"/>
              <a:t>: document name</a:t>
            </a:r>
            <a:endParaRPr lang="zh-CN" altLang="zh-CN" dirty="0"/>
          </a:p>
          <a:p>
            <a:pPr eaLnBrk="1" fontAlgn="auto" hangingPunct="1">
              <a:spcBef>
                <a:spcPts val="0"/>
              </a:spcBef>
              <a:spcAft>
                <a:spcPts val="0"/>
              </a:spcAft>
              <a:defRPr/>
            </a:pPr>
            <a:r>
              <a:rPr lang="en-US" altLang="zh-CN" dirty="0"/>
              <a:t>     // </a:t>
            </a:r>
            <a:r>
              <a:rPr lang="en-US" altLang="zh-CN" dirty="0" err="1"/>
              <a:t>input_value</a:t>
            </a:r>
            <a:r>
              <a:rPr lang="en-US" altLang="zh-CN" dirty="0"/>
              <a:t>: document contents</a:t>
            </a:r>
            <a:endParaRPr lang="zh-CN" altLang="zh-CN" dirty="0"/>
          </a:p>
          <a:p>
            <a:pPr eaLnBrk="1" fontAlgn="auto" hangingPunct="1">
              <a:spcBef>
                <a:spcPts val="0"/>
              </a:spcBef>
              <a:spcAft>
                <a:spcPts val="0"/>
              </a:spcAft>
              <a:defRPr/>
            </a:pPr>
            <a:r>
              <a:rPr lang="en-US" altLang="zh-CN" dirty="0"/>
              <a:t>     for each word w in </a:t>
            </a:r>
            <a:r>
              <a:rPr lang="en-US" altLang="zh-CN" dirty="0" err="1"/>
              <a:t>input_value</a:t>
            </a:r>
            <a:r>
              <a:rPr lang="en-US" altLang="zh-CN" dirty="0"/>
              <a:t>:</a:t>
            </a:r>
            <a:endParaRPr lang="zh-CN" altLang="zh-CN" dirty="0"/>
          </a:p>
          <a:p>
            <a:pPr eaLnBrk="1" fontAlgn="auto" hangingPunct="1">
              <a:spcBef>
                <a:spcPts val="0"/>
              </a:spcBef>
              <a:spcAft>
                <a:spcPts val="0"/>
              </a:spcAft>
              <a:defRPr/>
            </a:pPr>
            <a:r>
              <a:rPr lang="en-US" altLang="zh-CN" dirty="0"/>
              <a:t>        </a:t>
            </a:r>
            <a:r>
              <a:rPr lang="en-US" altLang="zh-CN" dirty="0" err="1"/>
              <a:t>EmitIntermediate</a:t>
            </a:r>
            <a:r>
              <a:rPr lang="en-US" altLang="zh-CN" dirty="0"/>
              <a:t>(w, "1");</a:t>
            </a:r>
            <a:endParaRPr lang="zh-CN" altLang="zh-CN" dirty="0"/>
          </a:p>
          <a:p>
            <a:pPr eaLnBrk="1" fontAlgn="auto" hangingPunct="1">
              <a:spcBef>
                <a:spcPts val="0"/>
              </a:spcBef>
              <a:spcAft>
                <a:spcPts val="0"/>
              </a:spcAft>
              <a:defRPr/>
            </a:pPr>
            <a:r>
              <a:rPr lang="en-US" altLang="zh-CN" dirty="0"/>
              <a:t> </a:t>
            </a:r>
            <a:endParaRPr lang="zh-CN" altLang="zh-CN" dirty="0"/>
          </a:p>
          <a:p>
            <a:pPr eaLnBrk="1" fontAlgn="auto" hangingPunct="1">
              <a:spcBef>
                <a:spcPts val="0"/>
              </a:spcBef>
              <a:spcAft>
                <a:spcPts val="0"/>
              </a:spcAft>
              <a:defRPr/>
            </a:pPr>
            <a:r>
              <a:rPr lang="en-US" altLang="zh-CN" dirty="0"/>
              <a:t>reduce(String </a:t>
            </a:r>
            <a:r>
              <a:rPr lang="en-US" altLang="zh-CN" dirty="0" err="1"/>
              <a:t>output_key</a:t>
            </a:r>
            <a:r>
              <a:rPr lang="en-US" altLang="zh-CN" dirty="0"/>
              <a:t>, Iterator </a:t>
            </a:r>
            <a:r>
              <a:rPr lang="en-US" altLang="zh-CN" dirty="0" err="1"/>
              <a:t>intermediate_values</a:t>
            </a:r>
            <a:r>
              <a:rPr lang="en-US" altLang="zh-CN" dirty="0"/>
              <a:t>):</a:t>
            </a:r>
            <a:endParaRPr lang="zh-CN" altLang="zh-CN" dirty="0"/>
          </a:p>
          <a:p>
            <a:pPr eaLnBrk="1" fontAlgn="auto" hangingPunct="1">
              <a:spcBef>
                <a:spcPts val="0"/>
              </a:spcBef>
              <a:spcAft>
                <a:spcPts val="0"/>
              </a:spcAft>
              <a:defRPr/>
            </a:pPr>
            <a:r>
              <a:rPr lang="en-US" altLang="zh-CN" dirty="0"/>
              <a:t>     // </a:t>
            </a:r>
            <a:r>
              <a:rPr lang="en-US" altLang="zh-CN" dirty="0" err="1"/>
              <a:t>output_key</a:t>
            </a:r>
            <a:r>
              <a:rPr lang="en-US" altLang="zh-CN" dirty="0"/>
              <a:t>: a word</a:t>
            </a:r>
            <a:endParaRPr lang="zh-CN" altLang="zh-CN" dirty="0"/>
          </a:p>
          <a:p>
            <a:pPr eaLnBrk="1" fontAlgn="auto" hangingPunct="1">
              <a:spcBef>
                <a:spcPts val="0"/>
              </a:spcBef>
              <a:spcAft>
                <a:spcPts val="0"/>
              </a:spcAft>
              <a:defRPr/>
            </a:pPr>
            <a:r>
              <a:rPr lang="en-US" altLang="zh-CN" dirty="0"/>
              <a:t>     // </a:t>
            </a:r>
            <a:r>
              <a:rPr lang="en-US" altLang="zh-CN" dirty="0" err="1"/>
              <a:t>output_values</a:t>
            </a:r>
            <a:r>
              <a:rPr lang="en-US" altLang="zh-CN" dirty="0"/>
              <a:t>: a list of counts</a:t>
            </a:r>
            <a:endParaRPr lang="zh-CN" altLang="zh-CN" dirty="0"/>
          </a:p>
          <a:p>
            <a:pPr eaLnBrk="1" fontAlgn="auto" hangingPunct="1">
              <a:spcBef>
                <a:spcPts val="0"/>
              </a:spcBef>
              <a:spcAft>
                <a:spcPts val="0"/>
              </a:spcAft>
              <a:defRPr/>
            </a:pPr>
            <a:r>
              <a:rPr lang="en-US" altLang="zh-CN" dirty="0"/>
              <a:t>     </a:t>
            </a:r>
            <a:r>
              <a:rPr lang="en-US" altLang="zh-CN" dirty="0" err="1"/>
              <a:t>int</a:t>
            </a:r>
            <a:r>
              <a:rPr lang="en-US" altLang="zh-CN" dirty="0"/>
              <a:t> result = 0;</a:t>
            </a:r>
            <a:endParaRPr lang="zh-CN" altLang="zh-CN" dirty="0"/>
          </a:p>
          <a:p>
            <a:pPr eaLnBrk="1" fontAlgn="auto" hangingPunct="1">
              <a:spcBef>
                <a:spcPts val="0"/>
              </a:spcBef>
              <a:spcAft>
                <a:spcPts val="0"/>
              </a:spcAft>
              <a:defRPr/>
            </a:pPr>
            <a:r>
              <a:rPr lang="en-US" altLang="zh-CN" dirty="0"/>
              <a:t>     for each v in </a:t>
            </a:r>
            <a:r>
              <a:rPr lang="en-US" altLang="zh-CN" dirty="0" err="1"/>
              <a:t>intermediate_values</a:t>
            </a:r>
            <a:r>
              <a:rPr lang="en-US" altLang="zh-CN" dirty="0"/>
              <a:t>:</a:t>
            </a:r>
            <a:endParaRPr lang="zh-CN" altLang="zh-CN" dirty="0"/>
          </a:p>
          <a:p>
            <a:pPr eaLnBrk="1" fontAlgn="auto" hangingPunct="1">
              <a:spcBef>
                <a:spcPts val="0"/>
              </a:spcBef>
              <a:spcAft>
                <a:spcPts val="0"/>
              </a:spcAft>
              <a:defRPr/>
            </a:pPr>
            <a:r>
              <a:rPr lang="en-US" altLang="zh-CN" dirty="0"/>
              <a:t>        result += </a:t>
            </a:r>
            <a:r>
              <a:rPr lang="en-US" altLang="zh-CN" dirty="0" err="1"/>
              <a:t>ParseInt</a:t>
            </a:r>
            <a:r>
              <a:rPr lang="en-US" altLang="zh-CN" dirty="0"/>
              <a:t>(v);</a:t>
            </a:r>
            <a:endParaRPr lang="zh-CN" altLang="zh-CN" dirty="0"/>
          </a:p>
          <a:p>
            <a:pPr eaLnBrk="1" fontAlgn="auto" hangingPunct="1">
              <a:spcBef>
                <a:spcPts val="0"/>
              </a:spcBef>
              <a:spcAft>
                <a:spcPts val="0"/>
              </a:spcAft>
              <a:defRPr/>
            </a:pPr>
            <a:r>
              <a:rPr lang="en-US" altLang="zh-CN" dirty="0"/>
              <a:t>     Emit(</a:t>
            </a:r>
            <a:r>
              <a:rPr lang="en-US" altLang="zh-CN" dirty="0" err="1"/>
              <a:t>AsString</a:t>
            </a:r>
            <a:r>
              <a:rPr lang="en-US" altLang="zh-CN" dirty="0"/>
              <a:t>(result));</a:t>
            </a:r>
            <a:endParaRPr lang="zh-CN" altLang="zh-CN" dirty="0"/>
          </a:p>
        </p:txBody>
      </p:sp>
      <p:sp>
        <p:nvSpPr>
          <p:cNvPr id="7" name="矩形 4">
            <a:extLst>
              <a:ext uri="{FF2B5EF4-FFF2-40B4-BE49-F238E27FC236}">
                <a16:creationId xmlns:a16="http://schemas.microsoft.com/office/drawing/2014/main" id="{D3108DE8-BCA6-4F5D-B909-996D71234495}"/>
              </a:ext>
            </a:extLst>
          </p:cNvPr>
          <p:cNvSpPr>
            <a:spLocks noChangeArrowheads="1"/>
          </p:cNvSpPr>
          <p:nvPr/>
        </p:nvSpPr>
        <p:spPr bwMode="auto">
          <a:xfrm>
            <a:off x="5985812" y="4547437"/>
            <a:ext cx="587533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 typeface="Wingdings" panose="05000000000000000000" pitchFamily="2" charset="2"/>
              <a:buChar char="p"/>
            </a:pPr>
            <a:r>
              <a:rPr lang="zh-CN" altLang="en-US" sz="1800" b="0" dirty="0">
                <a:latin typeface="+mj-ea"/>
                <a:ea typeface="+mj-ea"/>
              </a:rPr>
              <a:t>用两个函数分别做一个文档的单词计数和文档计数归并</a:t>
            </a:r>
          </a:p>
          <a:p>
            <a:pPr eaLnBrk="1" hangingPunct="1">
              <a:spcBef>
                <a:spcPct val="0"/>
              </a:spcBef>
              <a:spcAft>
                <a:spcPct val="0"/>
              </a:spcAft>
              <a:buFont typeface="Wingdings" panose="05000000000000000000" pitchFamily="2" charset="2"/>
              <a:buChar char="p"/>
            </a:pPr>
            <a:r>
              <a:rPr lang="zh-CN" altLang="en-US" sz="1800" b="0" dirty="0">
                <a:latin typeface="+mj-ea"/>
                <a:ea typeface="+mj-ea"/>
              </a:rPr>
              <a:t>处理分为两个阶段，一个称为映射（</a:t>
            </a:r>
            <a:r>
              <a:rPr lang="en-US" altLang="zh-CN" sz="1800" b="0" dirty="0">
                <a:latin typeface="+mj-ea"/>
                <a:ea typeface="+mj-ea"/>
              </a:rPr>
              <a:t>map</a:t>
            </a:r>
            <a:r>
              <a:rPr lang="zh-CN" altLang="en-US" sz="1800" b="0" dirty="0">
                <a:latin typeface="+mj-ea"/>
                <a:ea typeface="+mj-ea"/>
              </a:rPr>
              <a:t>），另一个称为化简（</a:t>
            </a:r>
            <a:r>
              <a:rPr lang="en-US" altLang="zh-CN" sz="1800" b="0" dirty="0">
                <a:latin typeface="+mj-ea"/>
                <a:ea typeface="+mj-ea"/>
              </a:rPr>
              <a:t>reduce</a:t>
            </a:r>
            <a:r>
              <a:rPr lang="zh-CN" altLang="en-US" sz="1800" b="0" dirty="0">
                <a:latin typeface="+mj-ea"/>
                <a:ea typeface="+mj-ea"/>
              </a:rPr>
              <a:t>）</a:t>
            </a:r>
            <a:endParaRPr lang="en-US" altLang="zh-CN" sz="1800" b="0" dirty="0">
              <a:latin typeface="+mj-ea"/>
              <a:ea typeface="+mj-ea"/>
            </a:endParaRPr>
          </a:p>
          <a:p>
            <a:pPr>
              <a:spcBef>
                <a:spcPct val="0"/>
              </a:spcBef>
              <a:spcAft>
                <a:spcPct val="0"/>
              </a:spcAft>
              <a:buFont typeface="Wingdings" panose="05000000000000000000" pitchFamily="2" charset="2"/>
              <a:buChar char="p"/>
            </a:pPr>
            <a:r>
              <a:rPr lang="en-US" altLang="zh-CN" sz="1800" b="0" dirty="0">
                <a:latin typeface="+mj-ea"/>
                <a:ea typeface="+mj-ea"/>
              </a:rPr>
              <a:t>Map</a:t>
            </a:r>
            <a:r>
              <a:rPr lang="zh-CN" altLang="en-US" sz="1800" b="0" dirty="0">
                <a:latin typeface="+mj-ea"/>
                <a:ea typeface="+mj-ea"/>
              </a:rPr>
              <a:t>和</a:t>
            </a:r>
            <a:r>
              <a:rPr lang="en-US" altLang="zh-CN" sz="1800" b="0" dirty="0">
                <a:latin typeface="+mj-ea"/>
                <a:ea typeface="+mj-ea"/>
              </a:rPr>
              <a:t>Reduce</a:t>
            </a:r>
            <a:r>
              <a:rPr lang="zh-CN" altLang="en-US" sz="1800" b="0" dirty="0">
                <a:latin typeface="+mj-ea"/>
                <a:ea typeface="+mj-ea"/>
              </a:rPr>
              <a:t>为程序员提供了一个清晰的操作接口抽象描述</a:t>
            </a:r>
            <a:endParaRPr lang="en-US" altLang="zh-CN" sz="1800" b="0" dirty="0">
              <a:latin typeface="+mj-ea"/>
              <a:ea typeface="+mj-ea"/>
            </a:endParaRPr>
          </a:p>
          <a:p>
            <a:pPr>
              <a:spcBef>
                <a:spcPct val="0"/>
              </a:spcBef>
              <a:spcAft>
                <a:spcPct val="0"/>
              </a:spcAft>
              <a:buFont typeface="Wingdings" panose="05000000000000000000" pitchFamily="2" charset="2"/>
              <a:buChar char="p"/>
            </a:pPr>
            <a:r>
              <a:rPr lang="nn-NO" altLang="zh-CN" sz="1800" b="1" dirty="0">
                <a:solidFill>
                  <a:srgbClr val="FF0000"/>
                </a:solidFill>
                <a:latin typeface="Arial Narrow" pitchFamily="34" charset="0"/>
              </a:rPr>
              <a:t>map</a:t>
            </a:r>
            <a:r>
              <a:rPr lang="nn-NO" altLang="zh-CN" sz="1800" dirty="0">
                <a:latin typeface="Arial Narrow" pitchFamily="34" charset="0"/>
              </a:rPr>
              <a:t>: </a:t>
            </a:r>
            <a:r>
              <a:rPr lang="nn-NO" altLang="zh-CN" sz="1800" b="1" dirty="0">
                <a:solidFill>
                  <a:srgbClr val="0066FF"/>
                </a:solidFill>
                <a:latin typeface="Arial Narrow" pitchFamily="34" charset="0"/>
              </a:rPr>
              <a:t>(k1; v1) </a:t>
            </a:r>
            <a:r>
              <a:rPr lang="nn-NO" altLang="zh-CN" sz="1800" dirty="0">
                <a:latin typeface="Arial Narrow" pitchFamily="34" charset="0"/>
                <a:sym typeface="Wingdings" pitchFamily="2" charset="2"/>
              </a:rPr>
              <a:t></a:t>
            </a:r>
            <a:r>
              <a:rPr lang="nn-NO" altLang="zh-CN" sz="1800" dirty="0">
                <a:latin typeface="Arial Narrow" pitchFamily="34" charset="0"/>
              </a:rPr>
              <a:t> </a:t>
            </a:r>
            <a:r>
              <a:rPr lang="nn-NO" altLang="zh-CN" sz="1800" b="1" dirty="0">
                <a:solidFill>
                  <a:srgbClr val="00B0F0"/>
                </a:solidFill>
                <a:latin typeface="Arial Narrow" pitchFamily="34" charset="0"/>
              </a:rPr>
              <a:t>[(k2; v2)]</a:t>
            </a:r>
            <a:r>
              <a:rPr lang="zh-CN" altLang="en-US" sz="1800" b="1" dirty="0">
                <a:solidFill>
                  <a:srgbClr val="00B0F0"/>
                </a:solidFill>
                <a:latin typeface="Arial Narrow" pitchFamily="34" charset="0"/>
              </a:rPr>
              <a:t>；</a:t>
            </a:r>
            <a:endParaRPr lang="en-US" altLang="zh-CN" sz="1800" b="1" dirty="0">
              <a:solidFill>
                <a:srgbClr val="00B0F0"/>
              </a:solidFill>
              <a:latin typeface="Arial Narrow" pitchFamily="34" charset="0"/>
            </a:endParaRPr>
          </a:p>
          <a:p>
            <a:pPr>
              <a:spcBef>
                <a:spcPct val="0"/>
              </a:spcBef>
              <a:spcAft>
                <a:spcPct val="0"/>
              </a:spcAft>
              <a:buFont typeface="Wingdings" panose="05000000000000000000" pitchFamily="2" charset="2"/>
              <a:buChar char="p"/>
            </a:pPr>
            <a:r>
              <a:rPr lang="en-US" altLang="zh-CN" sz="1800" dirty="0">
                <a:solidFill>
                  <a:srgbClr val="FF0000"/>
                </a:solidFill>
                <a:latin typeface="Arial Narrow" pitchFamily="34" charset="0"/>
              </a:rPr>
              <a:t>reduce</a:t>
            </a:r>
            <a:r>
              <a:rPr lang="en-US" altLang="zh-CN" sz="1800" dirty="0">
                <a:latin typeface="Arial Narrow" pitchFamily="34" charset="0"/>
              </a:rPr>
              <a:t>: </a:t>
            </a:r>
            <a:r>
              <a:rPr lang="en-US" altLang="zh-CN" sz="1800" dirty="0">
                <a:solidFill>
                  <a:srgbClr val="00B0F0"/>
                </a:solidFill>
                <a:latin typeface="Arial Narrow" pitchFamily="34" charset="0"/>
              </a:rPr>
              <a:t>(k2; [v2]) </a:t>
            </a:r>
            <a:r>
              <a:rPr lang="en-US" altLang="zh-CN" sz="1800" dirty="0">
                <a:solidFill>
                  <a:srgbClr val="00B0F0"/>
                </a:solidFill>
                <a:latin typeface="Arial Narrow" pitchFamily="34" charset="0"/>
                <a:sym typeface="Wingdings" pitchFamily="2" charset="2"/>
              </a:rPr>
              <a:t></a:t>
            </a:r>
            <a:r>
              <a:rPr lang="en-US" altLang="zh-CN" sz="1800" dirty="0">
                <a:latin typeface="Arial Narrow" pitchFamily="34" charset="0"/>
              </a:rPr>
              <a:t> </a:t>
            </a:r>
            <a:r>
              <a:rPr lang="en-US" altLang="zh-CN" sz="1800" dirty="0">
                <a:solidFill>
                  <a:srgbClr val="00B050"/>
                </a:solidFill>
                <a:latin typeface="Arial Narrow" pitchFamily="34" charset="0"/>
              </a:rPr>
              <a:t>[(k3; v3)]</a:t>
            </a:r>
            <a:endParaRPr lang="zh-CN" altLang="en-US" sz="1800" b="0" dirty="0"/>
          </a:p>
        </p:txBody>
      </p:sp>
    </p:spTree>
    <p:extLst>
      <p:ext uri="{BB962C8B-B14F-4D97-AF65-F5344CB8AC3E}">
        <p14:creationId xmlns:p14="http://schemas.microsoft.com/office/powerpoint/2010/main" val="387461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346B8B-B4FC-450B-9335-706DB7E3CBF3}"/>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015F7795-997C-4C18-A86A-4D60E40730F2}"/>
              </a:ext>
            </a:extLst>
          </p:cNvPr>
          <p:cNvSpPr>
            <a:spLocks noGrp="1"/>
          </p:cNvSpPr>
          <p:nvPr>
            <p:ph type="body" sz="quarter" idx="15"/>
          </p:nvPr>
        </p:nvSpPr>
        <p:spPr/>
        <p:txBody>
          <a:bodyPr/>
          <a:lstStyle/>
          <a:p>
            <a:endParaRPr lang="zh-CN" altLang="en-US"/>
          </a:p>
        </p:txBody>
      </p:sp>
      <p:sp>
        <p:nvSpPr>
          <p:cNvPr id="4" name="文本占位符 3">
            <a:extLst>
              <a:ext uri="{FF2B5EF4-FFF2-40B4-BE49-F238E27FC236}">
                <a16:creationId xmlns:a16="http://schemas.microsoft.com/office/drawing/2014/main" id="{8F38FACB-1FC5-455E-9AEC-3B33E0461B23}"/>
              </a:ext>
            </a:extLst>
          </p:cNvPr>
          <p:cNvSpPr>
            <a:spLocks noGrp="1"/>
          </p:cNvSpPr>
          <p:nvPr>
            <p:ph type="body" sz="quarter" idx="16"/>
          </p:nvPr>
        </p:nvSpPr>
        <p:spPr/>
        <p:txBody>
          <a:bodyPr/>
          <a:lstStyle/>
          <a:p>
            <a:endParaRPr lang="zh-CN" altLang="en-US"/>
          </a:p>
        </p:txBody>
      </p:sp>
      <p:sp>
        <p:nvSpPr>
          <p:cNvPr id="5" name="Rounded Rectangle 4">
            <a:extLst>
              <a:ext uri="{FF2B5EF4-FFF2-40B4-BE49-F238E27FC236}">
                <a16:creationId xmlns:a16="http://schemas.microsoft.com/office/drawing/2014/main" id="{8B9AE306-8C15-40DA-A127-5BFE8F444606}"/>
              </a:ext>
            </a:extLst>
          </p:cNvPr>
          <p:cNvSpPr/>
          <p:nvPr/>
        </p:nvSpPr>
        <p:spPr>
          <a:xfrm>
            <a:off x="4912165" y="1151851"/>
            <a:ext cx="2819400" cy="462703"/>
          </a:xfrm>
          <a:prstGeom prst="roundRect">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eaLnBrk="1" fontAlgn="auto" hangingPunct="1">
              <a:spcBef>
                <a:spcPts val="0"/>
              </a:spcBef>
              <a:spcAft>
                <a:spcPts val="0"/>
              </a:spcAft>
              <a:defRPr/>
            </a:pPr>
            <a:r>
              <a:rPr lang="zh-CN" altLang="en-US" sz="2000" b="1" dirty="0">
                <a:solidFill>
                  <a:schemeClr val="tx1"/>
                </a:solidFill>
                <a:latin typeface="+mj-ea"/>
                <a:ea typeface="+mj-ea"/>
              </a:rPr>
              <a:t>海量数据存储</a:t>
            </a:r>
          </a:p>
        </p:txBody>
      </p:sp>
      <p:grpSp>
        <p:nvGrpSpPr>
          <p:cNvPr id="6" name="Group 64">
            <a:extLst>
              <a:ext uri="{FF2B5EF4-FFF2-40B4-BE49-F238E27FC236}">
                <a16:creationId xmlns:a16="http://schemas.microsoft.com/office/drawing/2014/main" id="{4AEB53B7-B1C4-4C42-A316-FE57583C96C1}"/>
              </a:ext>
            </a:extLst>
          </p:cNvPr>
          <p:cNvGrpSpPr>
            <a:grpSpLocks/>
          </p:cNvGrpSpPr>
          <p:nvPr/>
        </p:nvGrpSpPr>
        <p:grpSpPr bwMode="auto">
          <a:xfrm>
            <a:off x="5314156" y="1152419"/>
            <a:ext cx="1998663" cy="463550"/>
            <a:chOff x="3559867" y="1539706"/>
            <a:chExt cx="1997499" cy="783512"/>
          </a:xfrm>
        </p:grpSpPr>
        <p:cxnSp>
          <p:nvCxnSpPr>
            <p:cNvPr id="7" name="Straight Connector 47">
              <a:extLst>
                <a:ext uri="{FF2B5EF4-FFF2-40B4-BE49-F238E27FC236}">
                  <a16:creationId xmlns:a16="http://schemas.microsoft.com/office/drawing/2014/main" id="{52906929-37C1-4882-A9F5-C36881B37242}"/>
                </a:ext>
              </a:extLst>
            </p:cNvPr>
            <p:cNvCxnSpPr/>
            <p:nvPr/>
          </p:nvCxnSpPr>
          <p:spPr>
            <a:xfrm rot="16200000" flipH="1">
              <a:off x="3590561" y="1919935"/>
              <a:ext cx="762046" cy="1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48">
              <a:extLst>
                <a:ext uri="{FF2B5EF4-FFF2-40B4-BE49-F238E27FC236}">
                  <a16:creationId xmlns:a16="http://schemas.microsoft.com/office/drawing/2014/main" id="{7D27CD04-5C54-46F8-89F8-CA16234BC804}"/>
                </a:ext>
              </a:extLst>
            </p:cNvPr>
            <p:cNvCxnSpPr/>
            <p:nvPr/>
          </p:nvCxnSpPr>
          <p:spPr>
            <a:xfrm rot="16200000" flipH="1">
              <a:off x="5175550" y="1941402"/>
              <a:ext cx="762046"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53">
              <a:extLst>
                <a:ext uri="{FF2B5EF4-FFF2-40B4-BE49-F238E27FC236}">
                  <a16:creationId xmlns:a16="http://schemas.microsoft.com/office/drawing/2014/main" id="{F0C4C555-29E9-4933-8740-01F076474CD2}"/>
                </a:ext>
              </a:extLst>
            </p:cNvPr>
            <p:cNvCxnSpPr/>
            <p:nvPr/>
          </p:nvCxnSpPr>
          <p:spPr>
            <a:xfrm rot="16200000" flipH="1">
              <a:off x="3179638" y="1927986"/>
              <a:ext cx="762046"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54">
              <a:extLst>
                <a:ext uri="{FF2B5EF4-FFF2-40B4-BE49-F238E27FC236}">
                  <a16:creationId xmlns:a16="http://schemas.microsoft.com/office/drawing/2014/main" id="{53A9E522-D982-445A-B610-2CF9580AB1BA}"/>
                </a:ext>
              </a:extLst>
            </p:cNvPr>
            <p:cNvCxnSpPr/>
            <p:nvPr/>
          </p:nvCxnSpPr>
          <p:spPr>
            <a:xfrm rot="16200000" flipH="1">
              <a:off x="4777564" y="1929328"/>
              <a:ext cx="764728"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56">
              <a:extLst>
                <a:ext uri="{FF2B5EF4-FFF2-40B4-BE49-F238E27FC236}">
                  <a16:creationId xmlns:a16="http://schemas.microsoft.com/office/drawing/2014/main" id="{6FD20062-4F36-4CD0-9FEA-5E4B60277D65}"/>
                </a:ext>
              </a:extLst>
            </p:cNvPr>
            <p:cNvCxnSpPr/>
            <p:nvPr/>
          </p:nvCxnSpPr>
          <p:spPr>
            <a:xfrm rot="16200000" flipH="1">
              <a:off x="4391781" y="1927986"/>
              <a:ext cx="762046"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57">
              <a:extLst>
                <a:ext uri="{FF2B5EF4-FFF2-40B4-BE49-F238E27FC236}">
                  <a16:creationId xmlns:a16="http://schemas.microsoft.com/office/drawing/2014/main" id="{3B287F9A-0732-4D3F-873C-89D985EF4D2A}"/>
                </a:ext>
              </a:extLst>
            </p:cNvPr>
            <p:cNvCxnSpPr/>
            <p:nvPr/>
          </p:nvCxnSpPr>
          <p:spPr>
            <a:xfrm rot="16200000" flipH="1">
              <a:off x="3995137" y="1927986"/>
              <a:ext cx="762046" cy="158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6">
            <a:extLst>
              <a:ext uri="{FF2B5EF4-FFF2-40B4-BE49-F238E27FC236}">
                <a16:creationId xmlns:a16="http://schemas.microsoft.com/office/drawing/2014/main" id="{F546ECB6-B197-45FA-A83F-19FD8DD0D81C}"/>
              </a:ext>
            </a:extLst>
          </p:cNvPr>
          <p:cNvGrpSpPr>
            <a:grpSpLocks/>
          </p:cNvGrpSpPr>
          <p:nvPr/>
        </p:nvGrpSpPr>
        <p:grpSpPr bwMode="auto">
          <a:xfrm>
            <a:off x="2113756" y="1593744"/>
            <a:ext cx="8461375" cy="1052513"/>
            <a:chOff x="359229" y="1894897"/>
            <a:chExt cx="8461355" cy="1053184"/>
          </a:xfrm>
        </p:grpSpPr>
        <p:sp>
          <p:nvSpPr>
            <p:cNvPr id="14" name="TextBox 9">
              <a:extLst>
                <a:ext uri="{FF2B5EF4-FFF2-40B4-BE49-F238E27FC236}">
                  <a16:creationId xmlns:a16="http://schemas.microsoft.com/office/drawing/2014/main" id="{04A5DFBC-18D7-4C56-A7C4-2774ACB9E7C2}"/>
                </a:ext>
              </a:extLst>
            </p:cNvPr>
            <p:cNvSpPr txBox="1">
              <a:spLocks noChangeArrowheads="1"/>
            </p:cNvSpPr>
            <p:nvPr/>
          </p:nvSpPr>
          <p:spPr bwMode="auto">
            <a:xfrm>
              <a:off x="3917539" y="2459541"/>
              <a:ext cx="13389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spcAft>
                  <a:spcPct val="0"/>
                </a:spcAft>
                <a:buFontTx/>
                <a:buNone/>
              </a:pPr>
              <a:r>
                <a:rPr lang="en-US" altLang="zh-CN">
                  <a:latin typeface="Perpetua" panose="02020502060401020303" pitchFamily="18" charset="0"/>
                  <a:ea typeface="宋体" panose="02010600030101010101" pitchFamily="2" charset="-122"/>
                </a:rPr>
                <a:t>……</a:t>
              </a:r>
              <a:endParaRPr lang="zh-CN" altLang="en-US">
                <a:latin typeface="Perpetua" panose="02020502060401020303" pitchFamily="18" charset="0"/>
                <a:ea typeface="宋体" panose="02010600030101010101" pitchFamily="2" charset="-122"/>
              </a:endParaRPr>
            </a:p>
          </p:txBody>
        </p:sp>
        <p:cxnSp>
          <p:nvCxnSpPr>
            <p:cNvPr id="15" name="Straight Arrow Connector 10">
              <a:extLst>
                <a:ext uri="{FF2B5EF4-FFF2-40B4-BE49-F238E27FC236}">
                  <a16:creationId xmlns:a16="http://schemas.microsoft.com/office/drawing/2014/main" id="{F06296A9-DDDC-4FE1-BDCE-FCEB3003998D}"/>
                </a:ext>
              </a:extLst>
            </p:cNvPr>
            <p:cNvCxnSpPr>
              <a:endCxn id="20" idx="0"/>
            </p:cNvCxnSpPr>
            <p:nvPr/>
          </p:nvCxnSpPr>
          <p:spPr>
            <a:xfrm rot="10800000" flipV="1">
              <a:off x="1493980" y="1916931"/>
              <a:ext cx="1888200" cy="561412"/>
            </a:xfrm>
            <a:prstGeom prst="straightConnector1">
              <a:avLst/>
            </a:prstGeom>
            <a:ln w="28575">
              <a:gradFill>
                <a:gsLst>
                  <a:gs pos="0">
                    <a:srgbClr val="000082"/>
                  </a:gs>
                  <a:gs pos="30000">
                    <a:srgbClr val="66008F"/>
                  </a:gs>
                  <a:gs pos="64999">
                    <a:srgbClr val="BA0066"/>
                  </a:gs>
                  <a:gs pos="89999">
                    <a:srgbClr val="FF0000"/>
                  </a:gs>
                  <a:gs pos="100000">
                    <a:srgbClr val="FF820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1">
              <a:extLst>
                <a:ext uri="{FF2B5EF4-FFF2-40B4-BE49-F238E27FC236}">
                  <a16:creationId xmlns:a16="http://schemas.microsoft.com/office/drawing/2014/main" id="{6B27D05F-6C05-4391-833F-603F3A8E8216}"/>
                </a:ext>
              </a:extLst>
            </p:cNvPr>
            <p:cNvCxnSpPr>
              <a:endCxn id="21" idx="0"/>
            </p:cNvCxnSpPr>
            <p:nvPr/>
          </p:nvCxnSpPr>
          <p:spPr>
            <a:xfrm rot="10800000" flipV="1">
              <a:off x="3188852" y="1894901"/>
              <a:ext cx="589934" cy="569588"/>
            </a:xfrm>
            <a:prstGeom prst="straightConnector1">
              <a:avLst/>
            </a:prstGeom>
            <a:ln w="28575">
              <a:gradFill>
                <a:gsLst>
                  <a:gs pos="0">
                    <a:srgbClr val="000082"/>
                  </a:gs>
                  <a:gs pos="30000">
                    <a:srgbClr val="66008F"/>
                  </a:gs>
                  <a:gs pos="64999">
                    <a:srgbClr val="BA0066"/>
                  </a:gs>
                  <a:gs pos="89999">
                    <a:srgbClr val="FF0000"/>
                  </a:gs>
                  <a:gs pos="100000">
                    <a:srgbClr val="FF820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2">
              <a:extLst>
                <a:ext uri="{FF2B5EF4-FFF2-40B4-BE49-F238E27FC236}">
                  <a16:creationId xmlns:a16="http://schemas.microsoft.com/office/drawing/2014/main" id="{7B94367B-B80F-431B-86BD-7B7693545982}"/>
                </a:ext>
              </a:extLst>
            </p:cNvPr>
            <p:cNvCxnSpPr>
              <a:endCxn id="22" idx="0"/>
            </p:cNvCxnSpPr>
            <p:nvPr/>
          </p:nvCxnSpPr>
          <p:spPr>
            <a:xfrm>
              <a:off x="5354201" y="1916938"/>
              <a:ext cx="568605" cy="556787"/>
            </a:xfrm>
            <a:prstGeom prst="straightConnector1">
              <a:avLst/>
            </a:prstGeom>
            <a:ln w="28575">
              <a:gradFill>
                <a:gsLst>
                  <a:gs pos="0">
                    <a:srgbClr val="000082"/>
                  </a:gs>
                  <a:gs pos="30000">
                    <a:srgbClr val="66008F"/>
                  </a:gs>
                  <a:gs pos="64999">
                    <a:srgbClr val="BA0066"/>
                  </a:gs>
                  <a:gs pos="89999">
                    <a:srgbClr val="FF0000"/>
                  </a:gs>
                  <a:gs pos="100000">
                    <a:srgbClr val="FF820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3">
              <a:extLst>
                <a:ext uri="{FF2B5EF4-FFF2-40B4-BE49-F238E27FC236}">
                  <a16:creationId xmlns:a16="http://schemas.microsoft.com/office/drawing/2014/main" id="{B6E9EE04-08DF-4ED0-9106-923B2B1F991A}"/>
                </a:ext>
              </a:extLst>
            </p:cNvPr>
            <p:cNvCxnSpPr>
              <a:endCxn id="23" idx="0"/>
            </p:cNvCxnSpPr>
            <p:nvPr/>
          </p:nvCxnSpPr>
          <p:spPr>
            <a:xfrm>
              <a:off x="5739788" y="1894897"/>
              <a:ext cx="1891751" cy="588065"/>
            </a:xfrm>
            <a:prstGeom prst="straightConnector1">
              <a:avLst/>
            </a:prstGeom>
            <a:ln w="28575">
              <a:gradFill>
                <a:gsLst>
                  <a:gs pos="0">
                    <a:srgbClr val="000082"/>
                  </a:gs>
                  <a:gs pos="30000">
                    <a:srgbClr val="66008F"/>
                  </a:gs>
                  <a:gs pos="64999">
                    <a:srgbClr val="BA0066"/>
                  </a:gs>
                  <a:gs pos="89999">
                    <a:srgbClr val="FF0000"/>
                  </a:gs>
                  <a:gs pos="100000">
                    <a:srgbClr val="FF8200"/>
                  </a:gs>
                </a:gsLst>
                <a:lin ang="5400000" scaled="0"/>
              </a:gradFill>
              <a:tailEnd type="arrow"/>
            </a:ln>
          </p:spPr>
          <p:style>
            <a:lnRef idx="1">
              <a:schemeClr val="accent1"/>
            </a:lnRef>
            <a:fillRef idx="0">
              <a:schemeClr val="accent1"/>
            </a:fillRef>
            <a:effectRef idx="0">
              <a:schemeClr val="accent1"/>
            </a:effectRef>
            <a:fontRef idx="minor">
              <a:schemeClr val="tx1"/>
            </a:fontRef>
          </p:style>
        </p:cxnSp>
        <p:sp>
          <p:nvSpPr>
            <p:cNvPr id="19" name="TextBox 14">
              <a:extLst>
                <a:ext uri="{FF2B5EF4-FFF2-40B4-BE49-F238E27FC236}">
                  <a16:creationId xmlns:a16="http://schemas.microsoft.com/office/drawing/2014/main" id="{86AF6B92-94D2-489F-B6F7-B964DD1585BC}"/>
                </a:ext>
              </a:extLst>
            </p:cNvPr>
            <p:cNvSpPr txBox="1"/>
            <p:nvPr/>
          </p:nvSpPr>
          <p:spPr>
            <a:xfrm>
              <a:off x="3551684" y="2134763"/>
              <a:ext cx="2024057" cy="462257"/>
            </a:xfrm>
            <a:prstGeom prst="rect">
              <a:avLst/>
            </a:prstGeom>
            <a:noFill/>
          </p:spPr>
          <p:txBody>
            <a:bodyPr>
              <a:spAutoFit/>
            </a:bodyPr>
            <a:lstStyle/>
            <a:p>
              <a:pPr algn="ctr" eaLnBrk="1" fontAlgn="auto" hangingPunct="1">
                <a:spcBef>
                  <a:spcPts val="0"/>
                </a:spcBef>
                <a:spcAft>
                  <a:spcPts val="0"/>
                </a:spcAft>
                <a:defRPr/>
              </a:pPr>
              <a:r>
                <a:rPr lang="zh-CN" altLang="en-US" sz="2400" dirty="0">
                  <a:solidFill>
                    <a:srgbClr val="C00000"/>
                  </a:solidFill>
                  <a:latin typeface="+mj-ea"/>
                  <a:ea typeface="+mj-ea"/>
                </a:rPr>
                <a:t>数据划分</a:t>
              </a:r>
            </a:p>
          </p:txBody>
        </p:sp>
        <p:sp>
          <p:nvSpPr>
            <p:cNvPr id="20" name="Rounded Rectangle 25">
              <a:extLst>
                <a:ext uri="{FF2B5EF4-FFF2-40B4-BE49-F238E27FC236}">
                  <a16:creationId xmlns:a16="http://schemas.microsoft.com/office/drawing/2014/main" id="{004C5710-5B43-449D-89B4-3506AC96AC15}"/>
                </a:ext>
              </a:extLst>
            </p:cNvPr>
            <p:cNvSpPr/>
            <p:nvPr/>
          </p:nvSpPr>
          <p:spPr>
            <a:xfrm>
              <a:off x="1002140" y="2478343"/>
              <a:ext cx="983679" cy="465119"/>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a:solidFill>
                    <a:schemeClr val="bg1"/>
                  </a:solidFill>
                  <a:latin typeface="+mj-lt"/>
                  <a:ea typeface="+mj-ea"/>
                </a:rPr>
                <a:t>Map</a:t>
              </a:r>
              <a:endParaRPr lang="zh-CN" altLang="en-US" sz="2000" dirty="0">
                <a:solidFill>
                  <a:schemeClr val="bg1"/>
                </a:solidFill>
                <a:latin typeface="+mj-lt"/>
                <a:ea typeface="+mj-ea"/>
              </a:endParaRPr>
            </a:p>
          </p:txBody>
        </p:sp>
        <p:sp>
          <p:nvSpPr>
            <p:cNvPr id="21" name="Rounded Rectangle 42">
              <a:extLst>
                <a:ext uri="{FF2B5EF4-FFF2-40B4-BE49-F238E27FC236}">
                  <a16:creationId xmlns:a16="http://schemas.microsoft.com/office/drawing/2014/main" id="{99551FDE-474F-4792-96B8-2F069CC6286B}"/>
                </a:ext>
              </a:extLst>
            </p:cNvPr>
            <p:cNvSpPr/>
            <p:nvPr/>
          </p:nvSpPr>
          <p:spPr>
            <a:xfrm>
              <a:off x="2697012" y="2464489"/>
              <a:ext cx="983679" cy="465119"/>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a:solidFill>
                    <a:schemeClr val="bg1"/>
                  </a:solidFill>
                  <a:latin typeface="+mj-lt"/>
                  <a:ea typeface="+mj-ea"/>
                </a:rPr>
                <a:t>Map</a:t>
              </a:r>
              <a:endParaRPr lang="zh-CN" altLang="en-US" sz="2000" dirty="0">
                <a:solidFill>
                  <a:schemeClr val="bg1"/>
                </a:solidFill>
                <a:latin typeface="+mj-lt"/>
                <a:ea typeface="+mj-ea"/>
              </a:endParaRPr>
            </a:p>
          </p:txBody>
        </p:sp>
        <p:sp>
          <p:nvSpPr>
            <p:cNvPr id="22" name="Rounded Rectangle 43">
              <a:extLst>
                <a:ext uri="{FF2B5EF4-FFF2-40B4-BE49-F238E27FC236}">
                  <a16:creationId xmlns:a16="http://schemas.microsoft.com/office/drawing/2014/main" id="{062F0949-2657-4ECD-B47E-5EE378B41462}"/>
                </a:ext>
              </a:extLst>
            </p:cNvPr>
            <p:cNvSpPr/>
            <p:nvPr/>
          </p:nvSpPr>
          <p:spPr>
            <a:xfrm>
              <a:off x="5430966" y="2473725"/>
              <a:ext cx="983679" cy="465119"/>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a:solidFill>
                    <a:schemeClr val="bg1"/>
                  </a:solidFill>
                  <a:latin typeface="+mj-lt"/>
                  <a:ea typeface="+mj-ea"/>
                </a:rPr>
                <a:t>Map</a:t>
              </a:r>
              <a:endParaRPr lang="zh-CN" altLang="en-US" sz="2000" dirty="0">
                <a:solidFill>
                  <a:schemeClr val="bg1"/>
                </a:solidFill>
                <a:latin typeface="+mj-lt"/>
                <a:ea typeface="+mj-ea"/>
              </a:endParaRPr>
            </a:p>
          </p:txBody>
        </p:sp>
        <p:sp>
          <p:nvSpPr>
            <p:cNvPr id="23" name="Rounded Rectangle 44">
              <a:extLst>
                <a:ext uri="{FF2B5EF4-FFF2-40B4-BE49-F238E27FC236}">
                  <a16:creationId xmlns:a16="http://schemas.microsoft.com/office/drawing/2014/main" id="{3D71802C-99A0-4A02-B68B-E8C69D1FA180}"/>
                </a:ext>
              </a:extLst>
            </p:cNvPr>
            <p:cNvSpPr/>
            <p:nvPr/>
          </p:nvSpPr>
          <p:spPr>
            <a:xfrm>
              <a:off x="7139699" y="2482962"/>
              <a:ext cx="983679" cy="465119"/>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a:solidFill>
                    <a:schemeClr val="bg1"/>
                  </a:solidFill>
                  <a:latin typeface="+mj-lt"/>
                  <a:ea typeface="+mj-ea"/>
                </a:rPr>
                <a:t>Map</a:t>
              </a:r>
              <a:endParaRPr lang="zh-CN" altLang="en-US" sz="2000" dirty="0">
                <a:solidFill>
                  <a:schemeClr val="bg1"/>
                </a:solidFill>
                <a:latin typeface="+mj-lt"/>
                <a:ea typeface="+mj-ea"/>
              </a:endParaRPr>
            </a:p>
          </p:txBody>
        </p:sp>
        <p:sp>
          <p:nvSpPr>
            <p:cNvPr id="24" name="TextBox 65">
              <a:extLst>
                <a:ext uri="{FF2B5EF4-FFF2-40B4-BE49-F238E27FC236}">
                  <a16:creationId xmlns:a16="http://schemas.microsoft.com/office/drawing/2014/main" id="{2A674887-A4CB-49DB-ACB2-860BCB42FE26}"/>
                </a:ext>
              </a:extLst>
            </p:cNvPr>
            <p:cNvSpPr txBox="1"/>
            <p:nvPr/>
          </p:nvSpPr>
          <p:spPr>
            <a:xfrm>
              <a:off x="359229" y="1906017"/>
              <a:ext cx="649286" cy="459079"/>
            </a:xfrm>
            <a:prstGeom prst="rect">
              <a:avLst/>
            </a:prstGeom>
            <a:noFill/>
          </p:spPr>
          <p:txBody>
            <a:bodyPr>
              <a:spAutoFit/>
            </a:bodyPr>
            <a:lstStyle/>
            <a:p>
              <a:pPr eaLnBrk="1" fontAlgn="auto" hangingPunct="1">
                <a:spcBef>
                  <a:spcPts val="0"/>
                </a:spcBef>
                <a:spcAft>
                  <a:spcPts val="0"/>
                </a:spcAft>
                <a:defRPr/>
              </a:pPr>
              <a:r>
                <a:rPr lang="zh-CN" altLang="en-US" sz="1200" b="1" dirty="0">
                  <a:latin typeface="+mj-lt"/>
                  <a:ea typeface="+mj-ea"/>
                </a:rPr>
                <a:t>初始</a:t>
              </a:r>
              <a:r>
                <a:rPr lang="en-US" altLang="zh-CN" sz="1200" b="1" dirty="0" err="1">
                  <a:latin typeface="+mj-lt"/>
                  <a:ea typeface="+mj-ea"/>
                </a:rPr>
                <a:t>kv</a:t>
              </a:r>
              <a:endParaRPr lang="en-US" altLang="zh-CN" sz="1200" b="1" dirty="0">
                <a:latin typeface="+mj-lt"/>
                <a:ea typeface="+mj-ea"/>
              </a:endParaRPr>
            </a:p>
            <a:p>
              <a:pPr eaLnBrk="1" fontAlgn="auto" hangingPunct="1">
                <a:spcBef>
                  <a:spcPts val="0"/>
                </a:spcBef>
                <a:spcAft>
                  <a:spcPts val="0"/>
                </a:spcAft>
                <a:defRPr/>
              </a:pPr>
              <a:r>
                <a:rPr lang="zh-CN" altLang="en-US" sz="1200" b="1" dirty="0">
                  <a:latin typeface="+mj-lt"/>
                  <a:ea typeface="+mj-ea"/>
                </a:rPr>
                <a:t>键值对</a:t>
              </a:r>
            </a:p>
          </p:txBody>
        </p:sp>
        <p:sp>
          <p:nvSpPr>
            <p:cNvPr id="25" name="TextBox 66">
              <a:extLst>
                <a:ext uri="{FF2B5EF4-FFF2-40B4-BE49-F238E27FC236}">
                  <a16:creationId xmlns:a16="http://schemas.microsoft.com/office/drawing/2014/main" id="{4548987C-9B27-4B2E-8F79-C206F62B3544}"/>
                </a:ext>
              </a:extLst>
            </p:cNvPr>
            <p:cNvSpPr txBox="1"/>
            <p:nvPr/>
          </p:nvSpPr>
          <p:spPr>
            <a:xfrm>
              <a:off x="3061148" y="1915548"/>
              <a:ext cx="2447919" cy="277989"/>
            </a:xfrm>
            <a:prstGeom prst="rect">
              <a:avLst/>
            </a:prstGeom>
            <a:noFill/>
          </p:spPr>
          <p:txBody>
            <a:bodyPr>
              <a:spAutoFit/>
            </a:bodyPr>
            <a:lstStyle/>
            <a:p>
              <a:pPr eaLnBrk="1" fontAlgn="auto" hangingPunct="1">
                <a:spcBef>
                  <a:spcPts val="0"/>
                </a:spcBef>
                <a:spcAft>
                  <a:spcPts val="0"/>
                </a:spcAft>
                <a:defRPr/>
              </a:pPr>
              <a:r>
                <a:rPr lang="en-US" altLang="zh-CN" sz="1200" b="1" dirty="0">
                  <a:latin typeface="+mj-lt"/>
                  <a:ea typeface="+mj-ea"/>
                </a:rPr>
                <a:t>Hello </a:t>
              </a:r>
              <a:r>
                <a:rPr lang="en-US" altLang="zh-CN" sz="1200" b="1" dirty="0" err="1">
                  <a:latin typeface="+mj-lt"/>
                  <a:ea typeface="+mj-ea"/>
                </a:rPr>
                <a:t>hadoop</a:t>
              </a:r>
              <a:r>
                <a:rPr lang="en-US" altLang="zh-CN" sz="1200" b="1" dirty="0">
                  <a:latin typeface="+mj-lt"/>
                  <a:ea typeface="+mj-ea"/>
                </a:rPr>
                <a:t> bye </a:t>
              </a:r>
              <a:r>
                <a:rPr lang="en-US" altLang="zh-CN" sz="1200" b="1" dirty="0" err="1">
                  <a:latin typeface="+mj-lt"/>
                  <a:ea typeface="+mj-ea"/>
                </a:rPr>
                <a:t>hadoop</a:t>
              </a:r>
              <a:endParaRPr lang="zh-CN" altLang="en-US" sz="1200" b="1" dirty="0">
                <a:latin typeface="+mj-lt"/>
                <a:ea typeface="+mj-ea"/>
              </a:endParaRPr>
            </a:p>
          </p:txBody>
        </p:sp>
        <p:sp>
          <p:nvSpPr>
            <p:cNvPr id="26" name="TextBox 67">
              <a:extLst>
                <a:ext uri="{FF2B5EF4-FFF2-40B4-BE49-F238E27FC236}">
                  <a16:creationId xmlns:a16="http://schemas.microsoft.com/office/drawing/2014/main" id="{E5699FE7-AF13-433A-93EB-58C7C93B0079}"/>
                </a:ext>
              </a:extLst>
            </p:cNvPr>
            <p:cNvSpPr txBox="1"/>
            <p:nvPr/>
          </p:nvSpPr>
          <p:spPr>
            <a:xfrm>
              <a:off x="5496367" y="1948906"/>
              <a:ext cx="649286" cy="276401"/>
            </a:xfrm>
            <a:prstGeom prst="rect">
              <a:avLst/>
            </a:prstGeom>
            <a:noFill/>
          </p:spPr>
          <p:txBody>
            <a:bodyPr>
              <a:spAutoFit/>
            </a:bodyPr>
            <a:lstStyle/>
            <a:p>
              <a:pPr eaLnBrk="1" fontAlgn="auto" hangingPunct="1">
                <a:spcBef>
                  <a:spcPts val="0"/>
                </a:spcBef>
                <a:spcAft>
                  <a:spcPts val="0"/>
                </a:spcAft>
                <a:defRPr/>
              </a:pPr>
              <a:endParaRPr lang="zh-CN" altLang="en-US" sz="1200" b="1" dirty="0">
                <a:latin typeface="+mj-lt"/>
                <a:ea typeface="+mj-ea"/>
              </a:endParaRPr>
            </a:p>
          </p:txBody>
        </p:sp>
        <p:sp>
          <p:nvSpPr>
            <p:cNvPr id="27" name="TextBox 68">
              <a:extLst>
                <a:ext uri="{FF2B5EF4-FFF2-40B4-BE49-F238E27FC236}">
                  <a16:creationId xmlns:a16="http://schemas.microsoft.com/office/drawing/2014/main" id="{4A60744A-BEC6-4C84-B039-92B1DC68A3A9}"/>
                </a:ext>
              </a:extLst>
            </p:cNvPr>
            <p:cNvSpPr txBox="1"/>
            <p:nvPr/>
          </p:nvSpPr>
          <p:spPr>
            <a:xfrm>
              <a:off x="6301228" y="1958437"/>
              <a:ext cx="2519356" cy="276401"/>
            </a:xfrm>
            <a:prstGeom prst="rect">
              <a:avLst/>
            </a:prstGeom>
            <a:noFill/>
          </p:spPr>
          <p:txBody>
            <a:bodyPr>
              <a:spAutoFit/>
            </a:bodyPr>
            <a:lstStyle/>
            <a:p>
              <a:pPr eaLnBrk="1" fontAlgn="auto" hangingPunct="1">
                <a:spcBef>
                  <a:spcPts val="0"/>
                </a:spcBef>
                <a:spcAft>
                  <a:spcPts val="0"/>
                </a:spcAft>
                <a:defRPr/>
              </a:pPr>
              <a:r>
                <a:rPr lang="en-US" altLang="zh-CN" sz="1200" b="1" dirty="0">
                  <a:latin typeface="+mj-lt"/>
                  <a:ea typeface="+mj-ea"/>
                </a:rPr>
                <a:t>Bye </a:t>
              </a:r>
              <a:r>
                <a:rPr lang="en-US" altLang="zh-CN" sz="1200" b="1" dirty="0" err="1">
                  <a:latin typeface="+mj-lt"/>
                  <a:ea typeface="+mj-ea"/>
                </a:rPr>
                <a:t>hadoop</a:t>
              </a:r>
              <a:r>
                <a:rPr lang="en-US" altLang="zh-CN" sz="1200" b="1" dirty="0">
                  <a:latin typeface="+mj-lt"/>
                  <a:ea typeface="+mj-ea"/>
                </a:rPr>
                <a:t> hello </a:t>
              </a:r>
              <a:r>
                <a:rPr lang="en-US" altLang="zh-CN" sz="1200" b="1" dirty="0" err="1">
                  <a:latin typeface="+mj-lt"/>
                  <a:ea typeface="+mj-ea"/>
                </a:rPr>
                <a:t>hadoop</a:t>
              </a:r>
              <a:endParaRPr lang="zh-CN" altLang="en-US" sz="1200" b="1" dirty="0">
                <a:latin typeface="+mj-lt"/>
                <a:ea typeface="+mj-ea"/>
              </a:endParaRPr>
            </a:p>
          </p:txBody>
        </p:sp>
      </p:grpSp>
      <p:grpSp>
        <p:nvGrpSpPr>
          <p:cNvPr id="28" name="Group 127">
            <a:extLst>
              <a:ext uri="{FF2B5EF4-FFF2-40B4-BE49-F238E27FC236}">
                <a16:creationId xmlns:a16="http://schemas.microsoft.com/office/drawing/2014/main" id="{6FA5BB90-EC45-4327-8FAA-129D2B44FA43}"/>
              </a:ext>
            </a:extLst>
          </p:cNvPr>
          <p:cNvGrpSpPr>
            <a:grpSpLocks/>
          </p:cNvGrpSpPr>
          <p:nvPr/>
        </p:nvGrpSpPr>
        <p:grpSpPr bwMode="auto">
          <a:xfrm>
            <a:off x="1934369" y="2335107"/>
            <a:ext cx="8907462" cy="901700"/>
            <a:chOff x="178651" y="2637952"/>
            <a:chExt cx="8908624" cy="901975"/>
          </a:xfrm>
        </p:grpSpPr>
        <p:cxnSp>
          <p:nvCxnSpPr>
            <p:cNvPr id="29" name="Straight Arrow Connector 33">
              <a:extLst>
                <a:ext uri="{FF2B5EF4-FFF2-40B4-BE49-F238E27FC236}">
                  <a16:creationId xmlns:a16="http://schemas.microsoft.com/office/drawing/2014/main" id="{4E628A9B-367E-4003-A608-000516734101}"/>
                </a:ext>
              </a:extLst>
            </p:cNvPr>
            <p:cNvCxnSpPr/>
            <p:nvPr/>
          </p:nvCxnSpPr>
          <p:spPr>
            <a:xfrm rot="5400000">
              <a:off x="1229669" y="3200099"/>
              <a:ext cx="504979" cy="95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49">
              <a:extLst>
                <a:ext uri="{FF2B5EF4-FFF2-40B4-BE49-F238E27FC236}">
                  <a16:creationId xmlns:a16="http://schemas.microsoft.com/office/drawing/2014/main" id="{B5EEC8DB-1C78-4C2A-9D40-CC105DDE6D94}"/>
                </a:ext>
              </a:extLst>
            </p:cNvPr>
            <p:cNvCxnSpPr/>
            <p:nvPr/>
          </p:nvCxnSpPr>
          <p:spPr>
            <a:xfrm rot="5400000">
              <a:off x="2903110" y="3196922"/>
              <a:ext cx="535151" cy="47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50">
              <a:extLst>
                <a:ext uri="{FF2B5EF4-FFF2-40B4-BE49-F238E27FC236}">
                  <a16:creationId xmlns:a16="http://schemas.microsoft.com/office/drawing/2014/main" id="{86903A41-0BE5-4183-8E4C-BF0B33364615}"/>
                </a:ext>
              </a:extLst>
            </p:cNvPr>
            <p:cNvCxnSpPr/>
            <p:nvPr/>
          </p:nvCxnSpPr>
          <p:spPr>
            <a:xfrm rot="5400000">
              <a:off x="5636345" y="3207246"/>
              <a:ext cx="544679" cy="127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51">
              <a:extLst>
                <a:ext uri="{FF2B5EF4-FFF2-40B4-BE49-F238E27FC236}">
                  <a16:creationId xmlns:a16="http://schemas.microsoft.com/office/drawing/2014/main" id="{8D74A929-1624-4C76-ABB4-CE38F1724C93}"/>
                </a:ext>
              </a:extLst>
            </p:cNvPr>
            <p:cNvCxnSpPr/>
            <p:nvPr/>
          </p:nvCxnSpPr>
          <p:spPr>
            <a:xfrm rot="5400000">
              <a:off x="7359804" y="3212803"/>
              <a:ext cx="524035" cy="3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3" name="TextBox 107">
              <a:extLst>
                <a:ext uri="{FF2B5EF4-FFF2-40B4-BE49-F238E27FC236}">
                  <a16:creationId xmlns:a16="http://schemas.microsoft.com/office/drawing/2014/main" id="{2667F6B7-6802-4268-BA44-6C0572304F94}"/>
                </a:ext>
              </a:extLst>
            </p:cNvPr>
            <p:cNvSpPr txBox="1"/>
            <p:nvPr/>
          </p:nvSpPr>
          <p:spPr>
            <a:xfrm>
              <a:off x="3555703" y="3112759"/>
              <a:ext cx="2022739" cy="398585"/>
            </a:xfrm>
            <a:prstGeom prst="rect">
              <a:avLst/>
            </a:prstGeom>
            <a:noFill/>
          </p:spPr>
          <p:txBody>
            <a:bodyPr>
              <a:spAutoFit/>
            </a:bodyPr>
            <a:lstStyle/>
            <a:p>
              <a:pPr algn="ctr" eaLnBrk="1" fontAlgn="auto" hangingPunct="1">
                <a:spcBef>
                  <a:spcPts val="0"/>
                </a:spcBef>
                <a:spcAft>
                  <a:spcPts val="0"/>
                </a:spcAft>
                <a:defRPr/>
              </a:pPr>
              <a:r>
                <a:rPr lang="zh-CN" altLang="en-US" sz="2000" dirty="0">
                  <a:solidFill>
                    <a:srgbClr val="FF0000"/>
                  </a:solidFill>
                  <a:latin typeface="+mj-ea"/>
                  <a:ea typeface="+mj-ea"/>
                </a:rPr>
                <a:t>中  间  结  果</a:t>
              </a:r>
            </a:p>
          </p:txBody>
        </p:sp>
        <p:sp>
          <p:nvSpPr>
            <p:cNvPr id="34" name="TextBox 69">
              <a:extLst>
                <a:ext uri="{FF2B5EF4-FFF2-40B4-BE49-F238E27FC236}">
                  <a16:creationId xmlns:a16="http://schemas.microsoft.com/office/drawing/2014/main" id="{F6E54303-BD90-479A-8BAA-7833BDED2DD5}"/>
                </a:ext>
              </a:extLst>
            </p:cNvPr>
            <p:cNvSpPr txBox="1"/>
            <p:nvPr/>
          </p:nvSpPr>
          <p:spPr>
            <a:xfrm>
              <a:off x="178651" y="2744346"/>
              <a:ext cx="790678" cy="757469"/>
            </a:xfrm>
            <a:prstGeom prst="rect">
              <a:avLst/>
            </a:prstGeom>
            <a:noFill/>
          </p:spPr>
          <p:txBody>
            <a:bodyPr>
              <a:spAutoFit/>
            </a:bodyPr>
            <a:lstStyle/>
            <a:p>
              <a:pPr eaLnBrk="1" fontAlgn="auto" hangingPunct="1">
                <a:lnSpc>
                  <a:spcPct val="90000"/>
                </a:lnSpc>
                <a:spcBef>
                  <a:spcPts val="0"/>
                </a:spcBef>
                <a:spcAft>
                  <a:spcPts val="0"/>
                </a:spcAft>
                <a:defRPr/>
              </a:pPr>
              <a:r>
                <a:rPr lang="en-US" altLang="zh-CN" sz="1200" b="1" dirty="0">
                  <a:latin typeface="+mn-lt"/>
                  <a:ea typeface="+mj-ea"/>
                </a:rPr>
                <a:t>(hello,1)</a:t>
              </a:r>
            </a:p>
            <a:p>
              <a:pPr eaLnBrk="1" fontAlgn="auto" hangingPunct="1">
                <a:lnSpc>
                  <a:spcPct val="90000"/>
                </a:lnSpc>
                <a:spcBef>
                  <a:spcPts val="0"/>
                </a:spcBef>
                <a:spcAft>
                  <a:spcPts val="0"/>
                </a:spcAft>
                <a:defRPr/>
              </a:pPr>
              <a:r>
                <a:rPr lang="en-US" altLang="zh-CN" sz="1200" b="1" dirty="0">
                  <a:latin typeface="+mn-lt"/>
                  <a:ea typeface="+mn-ea"/>
                </a:rPr>
                <a:t>(world,1)</a:t>
              </a:r>
            </a:p>
            <a:p>
              <a:pPr eaLnBrk="1" fontAlgn="auto" hangingPunct="1">
                <a:lnSpc>
                  <a:spcPct val="90000"/>
                </a:lnSpc>
                <a:spcBef>
                  <a:spcPts val="0"/>
                </a:spcBef>
                <a:spcAft>
                  <a:spcPts val="0"/>
                </a:spcAft>
                <a:defRPr/>
              </a:pPr>
              <a:r>
                <a:rPr lang="en-US" altLang="zh-CN" sz="1200" b="1" dirty="0">
                  <a:latin typeface="+mn-lt"/>
                  <a:ea typeface="+mn-ea"/>
                </a:rPr>
                <a:t>(bye,1)</a:t>
              </a:r>
            </a:p>
            <a:p>
              <a:pPr eaLnBrk="1" fontAlgn="auto" hangingPunct="1">
                <a:lnSpc>
                  <a:spcPct val="90000"/>
                </a:lnSpc>
                <a:spcBef>
                  <a:spcPts val="0"/>
                </a:spcBef>
                <a:spcAft>
                  <a:spcPts val="0"/>
                </a:spcAft>
                <a:defRPr/>
              </a:pPr>
              <a:r>
                <a:rPr lang="en-US" altLang="zh-CN" sz="1200" b="1" dirty="0">
                  <a:latin typeface="+mn-lt"/>
                  <a:ea typeface="+mn-ea"/>
                </a:rPr>
                <a:t>(world,1)</a:t>
              </a:r>
              <a:endParaRPr lang="en-US" altLang="zh-CN" sz="1200" b="1" dirty="0">
                <a:latin typeface="+mn-lt"/>
                <a:ea typeface="+mj-ea"/>
              </a:endParaRPr>
            </a:p>
          </p:txBody>
        </p:sp>
        <p:sp>
          <p:nvSpPr>
            <p:cNvPr id="35" name="TextBox 96">
              <a:extLst>
                <a:ext uri="{FF2B5EF4-FFF2-40B4-BE49-F238E27FC236}">
                  <a16:creationId xmlns:a16="http://schemas.microsoft.com/office/drawing/2014/main" id="{EE6B4C9E-6BD6-4531-AA34-2D675A47A244}"/>
                </a:ext>
              </a:extLst>
            </p:cNvPr>
            <p:cNvSpPr txBox="1"/>
            <p:nvPr/>
          </p:nvSpPr>
          <p:spPr>
            <a:xfrm>
              <a:off x="2484002" y="2709411"/>
              <a:ext cx="1128859" cy="830516"/>
            </a:xfrm>
            <a:prstGeom prst="rect">
              <a:avLst/>
            </a:prstGeom>
            <a:noFill/>
          </p:spPr>
          <p:txBody>
            <a:bodyPr>
              <a:spAutoFit/>
            </a:bodyPr>
            <a:lstStyle/>
            <a:p>
              <a:pPr eaLnBrk="1" fontAlgn="auto" hangingPunct="1">
                <a:spcBef>
                  <a:spcPts val="0"/>
                </a:spcBef>
                <a:spcAft>
                  <a:spcPts val="0"/>
                </a:spcAft>
                <a:defRPr/>
              </a:pPr>
              <a:r>
                <a:rPr lang="en-US" altLang="zh-CN" sz="1200" b="1" dirty="0">
                  <a:latin typeface="+mn-lt"/>
                  <a:ea typeface="+mj-ea"/>
                </a:rPr>
                <a:t>(hello,1)</a:t>
              </a:r>
            </a:p>
            <a:p>
              <a:pPr eaLnBrk="1" fontAlgn="auto" hangingPunct="1">
                <a:spcBef>
                  <a:spcPts val="0"/>
                </a:spcBef>
                <a:spcAft>
                  <a:spcPts val="0"/>
                </a:spcAft>
                <a:defRPr/>
              </a:pPr>
              <a:r>
                <a:rPr lang="en-US" altLang="zh-CN" sz="1200" b="1" dirty="0">
                  <a:latin typeface="+mn-lt"/>
                  <a:ea typeface="+mn-ea"/>
                </a:rPr>
                <a:t>(hadoop,1)</a:t>
              </a:r>
            </a:p>
            <a:p>
              <a:pPr eaLnBrk="1" fontAlgn="auto" hangingPunct="1">
                <a:spcBef>
                  <a:spcPts val="0"/>
                </a:spcBef>
                <a:spcAft>
                  <a:spcPts val="0"/>
                </a:spcAft>
                <a:defRPr/>
              </a:pPr>
              <a:r>
                <a:rPr lang="en-US" altLang="zh-CN" sz="1200" b="1" dirty="0">
                  <a:latin typeface="+mn-lt"/>
                  <a:ea typeface="+mn-ea"/>
                </a:rPr>
                <a:t>(bye,1)</a:t>
              </a:r>
            </a:p>
            <a:p>
              <a:pPr eaLnBrk="1" fontAlgn="auto" hangingPunct="1">
                <a:spcBef>
                  <a:spcPts val="0"/>
                </a:spcBef>
                <a:spcAft>
                  <a:spcPts val="0"/>
                </a:spcAft>
                <a:defRPr/>
              </a:pPr>
              <a:r>
                <a:rPr lang="en-US" altLang="zh-CN" sz="1200" b="1" dirty="0">
                  <a:latin typeface="+mn-lt"/>
                  <a:ea typeface="+mj-ea"/>
                </a:rPr>
                <a:t>(hadoop,1)</a:t>
              </a:r>
            </a:p>
          </p:txBody>
        </p:sp>
        <p:sp>
          <p:nvSpPr>
            <p:cNvPr id="36" name="TextBox 100">
              <a:extLst>
                <a:ext uri="{FF2B5EF4-FFF2-40B4-BE49-F238E27FC236}">
                  <a16:creationId xmlns:a16="http://schemas.microsoft.com/office/drawing/2014/main" id="{EB56FE5E-EBAD-4A75-A853-0DD0420B6DD7}"/>
                </a:ext>
              </a:extLst>
            </p:cNvPr>
            <p:cNvSpPr txBox="1"/>
            <p:nvPr/>
          </p:nvSpPr>
          <p:spPr>
            <a:xfrm>
              <a:off x="8101309" y="2637952"/>
              <a:ext cx="985966" cy="755880"/>
            </a:xfrm>
            <a:prstGeom prst="rect">
              <a:avLst/>
            </a:prstGeom>
            <a:noFill/>
          </p:spPr>
          <p:txBody>
            <a:bodyPr>
              <a:spAutoFit/>
            </a:bodyPr>
            <a:lstStyle/>
            <a:p>
              <a:pPr eaLnBrk="1" fontAlgn="auto" hangingPunct="1">
                <a:lnSpc>
                  <a:spcPct val="90000"/>
                </a:lnSpc>
                <a:spcBef>
                  <a:spcPts val="0"/>
                </a:spcBef>
                <a:spcAft>
                  <a:spcPts val="0"/>
                </a:spcAft>
                <a:defRPr/>
              </a:pPr>
              <a:r>
                <a:rPr lang="en-US" altLang="zh-CN" sz="1200" b="1" dirty="0">
                  <a:latin typeface="+mn-lt"/>
                  <a:ea typeface="+mj-ea"/>
                </a:rPr>
                <a:t>(bye,1)</a:t>
              </a:r>
            </a:p>
            <a:p>
              <a:pPr eaLnBrk="1" fontAlgn="auto" hangingPunct="1">
                <a:lnSpc>
                  <a:spcPct val="90000"/>
                </a:lnSpc>
                <a:spcBef>
                  <a:spcPts val="0"/>
                </a:spcBef>
                <a:spcAft>
                  <a:spcPts val="0"/>
                </a:spcAft>
                <a:defRPr/>
              </a:pPr>
              <a:r>
                <a:rPr lang="en-US" altLang="zh-CN" sz="1200" b="1" dirty="0">
                  <a:latin typeface="+mn-lt"/>
                  <a:ea typeface="+mj-ea"/>
                </a:rPr>
                <a:t>(hadoop,1)</a:t>
              </a:r>
            </a:p>
            <a:p>
              <a:pPr eaLnBrk="1" fontAlgn="auto" hangingPunct="1">
                <a:lnSpc>
                  <a:spcPct val="90000"/>
                </a:lnSpc>
                <a:spcBef>
                  <a:spcPts val="0"/>
                </a:spcBef>
                <a:spcAft>
                  <a:spcPts val="0"/>
                </a:spcAft>
                <a:defRPr/>
              </a:pPr>
              <a:r>
                <a:rPr lang="en-US" altLang="zh-CN" sz="1200" b="1" dirty="0">
                  <a:latin typeface="+mn-lt"/>
                  <a:ea typeface="+mn-ea"/>
                </a:rPr>
                <a:t>(hello,1)</a:t>
              </a:r>
            </a:p>
            <a:p>
              <a:pPr eaLnBrk="1" fontAlgn="auto" hangingPunct="1">
                <a:lnSpc>
                  <a:spcPct val="90000"/>
                </a:lnSpc>
                <a:spcBef>
                  <a:spcPts val="0"/>
                </a:spcBef>
                <a:spcAft>
                  <a:spcPts val="0"/>
                </a:spcAft>
                <a:defRPr/>
              </a:pPr>
              <a:r>
                <a:rPr lang="en-US" altLang="zh-CN" sz="1200" b="1" dirty="0">
                  <a:latin typeface="+mn-lt"/>
                  <a:ea typeface="+mn-ea"/>
                </a:rPr>
                <a:t>(hadoop,1)</a:t>
              </a:r>
              <a:endParaRPr lang="en-US" altLang="zh-CN" sz="1200" b="1" dirty="0">
                <a:latin typeface="+mn-lt"/>
                <a:ea typeface="+mj-ea"/>
              </a:endParaRPr>
            </a:p>
          </p:txBody>
        </p:sp>
      </p:grpSp>
      <p:grpSp>
        <p:nvGrpSpPr>
          <p:cNvPr id="37" name="Group 129">
            <a:extLst>
              <a:ext uri="{FF2B5EF4-FFF2-40B4-BE49-F238E27FC236}">
                <a16:creationId xmlns:a16="http://schemas.microsoft.com/office/drawing/2014/main" id="{07ECD8D7-39A9-4A5A-9BB1-8EFD6F0A6734}"/>
              </a:ext>
            </a:extLst>
          </p:cNvPr>
          <p:cNvGrpSpPr>
            <a:grpSpLocks/>
          </p:cNvGrpSpPr>
          <p:nvPr/>
        </p:nvGrpSpPr>
        <p:grpSpPr bwMode="auto">
          <a:xfrm>
            <a:off x="2763044" y="3157432"/>
            <a:ext cx="7177087" cy="1417637"/>
            <a:chOff x="1008544" y="3459295"/>
            <a:chExt cx="7176652" cy="1416849"/>
          </a:xfrm>
        </p:grpSpPr>
        <p:sp>
          <p:nvSpPr>
            <p:cNvPr id="38" name="Rounded Rectangle 30">
              <a:extLst>
                <a:ext uri="{FF2B5EF4-FFF2-40B4-BE49-F238E27FC236}">
                  <a16:creationId xmlns:a16="http://schemas.microsoft.com/office/drawing/2014/main" id="{80E0FDB8-119C-4F71-A866-0FCE0A02DF97}"/>
                </a:ext>
              </a:extLst>
            </p:cNvPr>
            <p:cNvSpPr/>
            <p:nvPr/>
          </p:nvSpPr>
          <p:spPr>
            <a:xfrm>
              <a:off x="1008544" y="3467228"/>
              <a:ext cx="7176652" cy="35064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b="1" dirty="0">
                  <a:solidFill>
                    <a:schemeClr val="tx1"/>
                  </a:solidFill>
                  <a:latin typeface="+mj-lt"/>
                </a:rPr>
                <a:t>Barrier</a:t>
              </a:r>
              <a:r>
                <a:rPr lang="zh-CN" altLang="en-US" b="1" dirty="0">
                  <a:solidFill>
                    <a:schemeClr val="tx1"/>
                  </a:solidFill>
                  <a:latin typeface="+mj-lt"/>
                </a:rPr>
                <a:t>：</a:t>
              </a:r>
              <a:r>
                <a:rPr lang="en-US" altLang="zh-CN" b="1" dirty="0">
                  <a:solidFill>
                    <a:schemeClr val="tx1"/>
                  </a:solidFill>
                  <a:latin typeface="+mj-lt"/>
                </a:rPr>
                <a:t>Aggregation and Shuffle</a:t>
              </a:r>
              <a:endParaRPr lang="zh-CN" altLang="en-US" b="1" dirty="0">
                <a:solidFill>
                  <a:schemeClr val="tx1"/>
                </a:solidFill>
                <a:latin typeface="+mj-lt"/>
              </a:endParaRPr>
            </a:p>
          </p:txBody>
        </p:sp>
        <p:sp>
          <p:nvSpPr>
            <p:cNvPr id="39" name="Rounded Rectangle 26">
              <a:extLst>
                <a:ext uri="{FF2B5EF4-FFF2-40B4-BE49-F238E27FC236}">
                  <a16:creationId xmlns:a16="http://schemas.microsoft.com/office/drawing/2014/main" id="{BE62163C-7368-46B6-B7CF-6D858934802D}"/>
                </a:ext>
              </a:extLst>
            </p:cNvPr>
            <p:cNvSpPr/>
            <p:nvPr/>
          </p:nvSpPr>
          <p:spPr>
            <a:xfrm>
              <a:off x="2004269" y="4411025"/>
              <a:ext cx="983679" cy="465119"/>
            </a:xfrm>
            <a:prstGeom prst="roundRect">
              <a:avLst/>
            </a:prstGeom>
            <a:solidFill>
              <a:srgbClr val="0066F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eaLnBrk="1" fontAlgn="auto" hangingPunct="1">
                <a:spcBef>
                  <a:spcPts val="0"/>
                </a:spcBef>
                <a:spcAft>
                  <a:spcPts val="0"/>
                </a:spcAft>
                <a:defRPr/>
              </a:pPr>
              <a:r>
                <a:rPr lang="en-US" altLang="zh-CN" sz="1600" dirty="0">
                  <a:solidFill>
                    <a:schemeClr val="bg1"/>
                  </a:solidFill>
                  <a:latin typeface="+mj-lt"/>
                  <a:ea typeface="+mj-ea"/>
                </a:rPr>
                <a:t>Reduce</a:t>
              </a:r>
              <a:endParaRPr lang="zh-CN" altLang="en-US" sz="1600" dirty="0">
                <a:solidFill>
                  <a:schemeClr val="bg1"/>
                </a:solidFill>
                <a:latin typeface="+mj-lt"/>
                <a:ea typeface="+mj-ea"/>
              </a:endParaRPr>
            </a:p>
          </p:txBody>
        </p:sp>
        <p:cxnSp>
          <p:nvCxnSpPr>
            <p:cNvPr id="40" name="Straight Arrow Connector 41">
              <a:extLst>
                <a:ext uri="{FF2B5EF4-FFF2-40B4-BE49-F238E27FC236}">
                  <a16:creationId xmlns:a16="http://schemas.microsoft.com/office/drawing/2014/main" id="{3C195974-F1A9-479E-A835-B60E7A19F621}"/>
                </a:ext>
              </a:extLst>
            </p:cNvPr>
            <p:cNvCxnSpPr/>
            <p:nvPr/>
          </p:nvCxnSpPr>
          <p:spPr>
            <a:xfrm rot="5400000">
              <a:off x="2215114" y="4114564"/>
              <a:ext cx="577529" cy="15874"/>
            </a:xfrm>
            <a:prstGeom prst="straightConnector1">
              <a:avLst/>
            </a:prstGeom>
            <a:ln w="28575">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41" name="Rounded Rectangle 52">
              <a:extLst>
                <a:ext uri="{FF2B5EF4-FFF2-40B4-BE49-F238E27FC236}">
                  <a16:creationId xmlns:a16="http://schemas.microsoft.com/office/drawing/2014/main" id="{347E3624-1DCB-4266-A753-EA5A52462AC5}"/>
                </a:ext>
              </a:extLst>
            </p:cNvPr>
            <p:cNvSpPr/>
            <p:nvPr/>
          </p:nvSpPr>
          <p:spPr>
            <a:xfrm>
              <a:off x="4094521" y="4402845"/>
              <a:ext cx="983679" cy="465119"/>
            </a:xfrm>
            <a:prstGeom prst="roundRect">
              <a:avLst/>
            </a:prstGeom>
            <a:solidFill>
              <a:srgbClr val="0066F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eaLnBrk="1" fontAlgn="auto" hangingPunct="1">
                <a:spcBef>
                  <a:spcPts val="0"/>
                </a:spcBef>
                <a:spcAft>
                  <a:spcPts val="0"/>
                </a:spcAft>
                <a:defRPr/>
              </a:pPr>
              <a:r>
                <a:rPr lang="en-US" altLang="zh-CN" sz="1600" dirty="0">
                  <a:solidFill>
                    <a:schemeClr val="bg1"/>
                  </a:solidFill>
                  <a:latin typeface="+mj-lt"/>
                  <a:ea typeface="+mj-ea"/>
                </a:rPr>
                <a:t>Reduce</a:t>
              </a:r>
              <a:endParaRPr lang="zh-CN" altLang="en-US" sz="1600" dirty="0">
                <a:solidFill>
                  <a:schemeClr val="bg1"/>
                </a:solidFill>
                <a:latin typeface="+mj-lt"/>
                <a:ea typeface="+mj-ea"/>
              </a:endParaRPr>
            </a:p>
          </p:txBody>
        </p:sp>
        <p:sp>
          <p:nvSpPr>
            <p:cNvPr id="42" name="Rounded Rectangle 55">
              <a:extLst>
                <a:ext uri="{FF2B5EF4-FFF2-40B4-BE49-F238E27FC236}">
                  <a16:creationId xmlns:a16="http://schemas.microsoft.com/office/drawing/2014/main" id="{62EB7D65-5923-4AD9-B340-05BDC2FF3B54}"/>
                </a:ext>
              </a:extLst>
            </p:cNvPr>
            <p:cNvSpPr/>
            <p:nvPr/>
          </p:nvSpPr>
          <p:spPr>
            <a:xfrm>
              <a:off x="6197580" y="4405682"/>
              <a:ext cx="983679" cy="465119"/>
            </a:xfrm>
            <a:prstGeom prst="roundRect">
              <a:avLst/>
            </a:prstGeom>
            <a:solidFill>
              <a:srgbClr val="0066F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eaLnBrk="1" fontAlgn="auto" hangingPunct="1">
                <a:spcBef>
                  <a:spcPts val="0"/>
                </a:spcBef>
                <a:spcAft>
                  <a:spcPts val="0"/>
                </a:spcAft>
                <a:defRPr/>
              </a:pPr>
              <a:r>
                <a:rPr lang="en-US" altLang="zh-CN" sz="1600" dirty="0">
                  <a:solidFill>
                    <a:schemeClr val="bg1"/>
                  </a:solidFill>
                  <a:latin typeface="+mj-lt"/>
                  <a:ea typeface="+mj-ea"/>
                </a:rPr>
                <a:t>Reduce</a:t>
              </a:r>
              <a:endParaRPr lang="zh-CN" altLang="en-US" sz="1600" dirty="0">
                <a:solidFill>
                  <a:schemeClr val="bg1"/>
                </a:solidFill>
                <a:latin typeface="+mj-lt"/>
                <a:ea typeface="+mj-ea"/>
              </a:endParaRPr>
            </a:p>
          </p:txBody>
        </p:sp>
        <p:cxnSp>
          <p:nvCxnSpPr>
            <p:cNvPr id="43" name="Straight Arrow Connector 58">
              <a:extLst>
                <a:ext uri="{FF2B5EF4-FFF2-40B4-BE49-F238E27FC236}">
                  <a16:creationId xmlns:a16="http://schemas.microsoft.com/office/drawing/2014/main" id="{ECDC8AFE-D859-41E8-900D-717947AA2334}"/>
                </a:ext>
              </a:extLst>
            </p:cNvPr>
            <p:cNvCxnSpPr>
              <a:stCxn id="38" idx="2"/>
            </p:cNvCxnSpPr>
            <p:nvPr/>
          </p:nvCxnSpPr>
          <p:spPr>
            <a:xfrm rot="5400000">
              <a:off x="4299377" y="4105046"/>
              <a:ext cx="585461" cy="11111"/>
            </a:xfrm>
            <a:prstGeom prst="straightConnector1">
              <a:avLst/>
            </a:prstGeom>
            <a:ln w="28575">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59">
              <a:extLst>
                <a:ext uri="{FF2B5EF4-FFF2-40B4-BE49-F238E27FC236}">
                  <a16:creationId xmlns:a16="http://schemas.microsoft.com/office/drawing/2014/main" id="{24815CA5-D04C-4AF3-A7EB-78C21F966CA1}"/>
                </a:ext>
              </a:extLst>
            </p:cNvPr>
            <p:cNvCxnSpPr/>
            <p:nvPr/>
          </p:nvCxnSpPr>
          <p:spPr>
            <a:xfrm rot="5400000">
              <a:off x="6397132" y="4104253"/>
              <a:ext cx="593395" cy="7938"/>
            </a:xfrm>
            <a:prstGeom prst="straightConnector1">
              <a:avLst/>
            </a:prstGeom>
            <a:ln w="28575">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70">
              <a:extLst>
                <a:ext uri="{FF2B5EF4-FFF2-40B4-BE49-F238E27FC236}">
                  <a16:creationId xmlns:a16="http://schemas.microsoft.com/office/drawing/2014/main" id="{D13A3138-5BDB-46BD-B000-EBE2B190E2AA}"/>
                </a:ext>
              </a:extLst>
            </p:cNvPr>
            <p:cNvCxnSpPr/>
            <p:nvPr/>
          </p:nvCxnSpPr>
          <p:spPr>
            <a:xfrm>
              <a:off x="1486352" y="3487854"/>
              <a:ext cx="1025463" cy="323670"/>
            </a:xfrm>
            <a:prstGeom prst="straightConnector1">
              <a:avLst/>
            </a:prstGeom>
            <a:ln>
              <a:solidFill>
                <a:schemeClr val="bg2">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6" name="Straight Arrow Connector 71">
              <a:extLst>
                <a:ext uri="{FF2B5EF4-FFF2-40B4-BE49-F238E27FC236}">
                  <a16:creationId xmlns:a16="http://schemas.microsoft.com/office/drawing/2014/main" id="{304032ED-C2ED-4836-AB10-95197FA09A22}"/>
                </a:ext>
              </a:extLst>
            </p:cNvPr>
            <p:cNvCxnSpPr/>
            <p:nvPr/>
          </p:nvCxnSpPr>
          <p:spPr>
            <a:xfrm>
              <a:off x="1551436" y="3467228"/>
              <a:ext cx="3035116" cy="350643"/>
            </a:xfrm>
            <a:prstGeom prst="straightConnector1">
              <a:avLst/>
            </a:prstGeom>
            <a:ln>
              <a:solidFill>
                <a:schemeClr val="bg2">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7" name="Straight Arrow Connector 74">
              <a:extLst>
                <a:ext uri="{FF2B5EF4-FFF2-40B4-BE49-F238E27FC236}">
                  <a16:creationId xmlns:a16="http://schemas.microsoft.com/office/drawing/2014/main" id="{86C5226A-30E8-429E-A3F6-3E4D03BB9E72}"/>
                </a:ext>
              </a:extLst>
            </p:cNvPr>
            <p:cNvCxnSpPr/>
            <p:nvPr/>
          </p:nvCxnSpPr>
          <p:spPr>
            <a:xfrm>
              <a:off x="1486352" y="3489440"/>
              <a:ext cx="5214622" cy="318911"/>
            </a:xfrm>
            <a:prstGeom prst="straightConnector1">
              <a:avLst/>
            </a:prstGeom>
            <a:ln>
              <a:solidFill>
                <a:schemeClr val="bg2">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76">
              <a:extLst>
                <a:ext uri="{FF2B5EF4-FFF2-40B4-BE49-F238E27FC236}">
                  <a16:creationId xmlns:a16="http://schemas.microsoft.com/office/drawing/2014/main" id="{DF474378-EA75-4D24-A778-02DF0E74F042}"/>
                </a:ext>
              </a:extLst>
            </p:cNvPr>
            <p:cNvCxnSpPr/>
            <p:nvPr/>
          </p:nvCxnSpPr>
          <p:spPr>
            <a:xfrm rot="10800000" flipV="1">
              <a:off x="2507053" y="3492613"/>
              <a:ext cx="669884" cy="309391"/>
            </a:xfrm>
            <a:prstGeom prst="straightConnector1">
              <a:avLst/>
            </a:prstGeom>
            <a:ln>
              <a:solidFill>
                <a:schemeClr val="bg2">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9" name="Straight Arrow Connector 78">
              <a:extLst>
                <a:ext uri="{FF2B5EF4-FFF2-40B4-BE49-F238E27FC236}">
                  <a16:creationId xmlns:a16="http://schemas.microsoft.com/office/drawing/2014/main" id="{E1D663EC-1419-41D2-AFCB-2A74AD0ECBF9}"/>
                </a:ext>
              </a:extLst>
            </p:cNvPr>
            <p:cNvCxnSpPr/>
            <p:nvPr/>
          </p:nvCxnSpPr>
          <p:spPr>
            <a:xfrm>
              <a:off x="3186462" y="3465641"/>
              <a:ext cx="1400090" cy="341122"/>
            </a:xfrm>
            <a:prstGeom prst="straightConnector1">
              <a:avLst/>
            </a:prstGeom>
            <a:ln>
              <a:solidFill>
                <a:schemeClr val="bg2">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0" name="Straight Arrow Connector 81">
              <a:extLst>
                <a:ext uri="{FF2B5EF4-FFF2-40B4-BE49-F238E27FC236}">
                  <a16:creationId xmlns:a16="http://schemas.microsoft.com/office/drawing/2014/main" id="{36CF17FA-57C0-454E-9249-E22F63B3BE16}"/>
                </a:ext>
              </a:extLst>
            </p:cNvPr>
            <p:cNvCxnSpPr/>
            <p:nvPr/>
          </p:nvCxnSpPr>
          <p:spPr>
            <a:xfrm>
              <a:off x="3176938" y="3478334"/>
              <a:ext cx="3514512" cy="318910"/>
            </a:xfrm>
            <a:prstGeom prst="straightConnector1">
              <a:avLst/>
            </a:prstGeom>
            <a:ln>
              <a:solidFill>
                <a:schemeClr val="bg2">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1" name="Straight Arrow Connector 91">
              <a:extLst>
                <a:ext uri="{FF2B5EF4-FFF2-40B4-BE49-F238E27FC236}">
                  <a16:creationId xmlns:a16="http://schemas.microsoft.com/office/drawing/2014/main" id="{5CC18C21-9E48-4CC2-A2BE-00544EFBF696}"/>
                </a:ext>
              </a:extLst>
            </p:cNvPr>
            <p:cNvCxnSpPr/>
            <p:nvPr/>
          </p:nvCxnSpPr>
          <p:spPr>
            <a:xfrm rot="10800000" flipV="1">
              <a:off x="2530864" y="3459295"/>
              <a:ext cx="3374820" cy="336363"/>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93">
              <a:extLst>
                <a:ext uri="{FF2B5EF4-FFF2-40B4-BE49-F238E27FC236}">
                  <a16:creationId xmlns:a16="http://schemas.microsoft.com/office/drawing/2014/main" id="{A0144B18-0B26-4997-A387-710BFCB67B84}"/>
                </a:ext>
              </a:extLst>
            </p:cNvPr>
            <p:cNvCxnSpPr/>
            <p:nvPr/>
          </p:nvCxnSpPr>
          <p:spPr>
            <a:xfrm rot="10800000" flipV="1">
              <a:off x="2567375" y="3497374"/>
              <a:ext cx="5052706" cy="295111"/>
            </a:xfrm>
            <a:prstGeom prst="straightConnector1">
              <a:avLst/>
            </a:prstGeom>
            <a:ln>
              <a:solidFill>
                <a:schemeClr val="bg2">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3" name="Straight Arrow Connector 95">
              <a:extLst>
                <a:ext uri="{FF2B5EF4-FFF2-40B4-BE49-F238E27FC236}">
                  <a16:creationId xmlns:a16="http://schemas.microsoft.com/office/drawing/2014/main" id="{CB1A9D1D-FC94-4275-8539-02C615A24627}"/>
                </a:ext>
              </a:extLst>
            </p:cNvPr>
            <p:cNvCxnSpPr/>
            <p:nvPr/>
          </p:nvCxnSpPr>
          <p:spPr>
            <a:xfrm>
              <a:off x="5916796" y="3459295"/>
              <a:ext cx="769890" cy="337949"/>
            </a:xfrm>
            <a:prstGeom prst="straightConnector1">
              <a:avLst/>
            </a:prstGeom>
            <a:ln>
              <a:solidFill>
                <a:schemeClr val="bg2">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97">
              <a:extLst>
                <a:ext uri="{FF2B5EF4-FFF2-40B4-BE49-F238E27FC236}">
                  <a16:creationId xmlns:a16="http://schemas.microsoft.com/office/drawing/2014/main" id="{CACAB357-2F66-49D6-957F-F9F05FA981E3}"/>
                </a:ext>
              </a:extLst>
            </p:cNvPr>
            <p:cNvCxnSpPr/>
            <p:nvPr/>
          </p:nvCxnSpPr>
          <p:spPr>
            <a:xfrm rot="10800000" flipV="1">
              <a:off x="6696211" y="3503720"/>
              <a:ext cx="928632" cy="299870"/>
            </a:xfrm>
            <a:prstGeom prst="straightConnector1">
              <a:avLst/>
            </a:prstGeom>
            <a:ln>
              <a:solidFill>
                <a:schemeClr val="bg2">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99">
              <a:extLst>
                <a:ext uri="{FF2B5EF4-FFF2-40B4-BE49-F238E27FC236}">
                  <a16:creationId xmlns:a16="http://schemas.microsoft.com/office/drawing/2014/main" id="{178F2E09-48B3-4EB0-9702-434862285B19}"/>
                </a:ext>
              </a:extLst>
            </p:cNvPr>
            <p:cNvCxnSpPr/>
            <p:nvPr/>
          </p:nvCxnSpPr>
          <p:spPr>
            <a:xfrm rot="10800000" flipV="1">
              <a:off x="4586552" y="3465641"/>
              <a:ext cx="1306433" cy="341122"/>
            </a:xfrm>
            <a:prstGeom prst="straightConnector1">
              <a:avLst/>
            </a:prstGeom>
            <a:ln>
              <a:solidFill>
                <a:schemeClr val="bg2">
                  <a:lumMod val="50000"/>
                </a:schemeClr>
              </a:solidFill>
              <a:tailEnd type="stealth" w="sm" len="med"/>
            </a:ln>
          </p:spPr>
          <p:style>
            <a:lnRef idx="1">
              <a:schemeClr val="accent1"/>
            </a:lnRef>
            <a:fillRef idx="0">
              <a:schemeClr val="accent1"/>
            </a:fillRef>
            <a:effectRef idx="0">
              <a:schemeClr val="accent1"/>
            </a:effectRef>
            <a:fontRef idx="minor">
              <a:schemeClr val="tx1"/>
            </a:fontRef>
          </p:style>
        </p:cxnSp>
        <p:sp>
          <p:nvSpPr>
            <p:cNvPr id="56" name="TextBox 119">
              <a:extLst>
                <a:ext uri="{FF2B5EF4-FFF2-40B4-BE49-F238E27FC236}">
                  <a16:creationId xmlns:a16="http://schemas.microsoft.com/office/drawing/2014/main" id="{8C24B746-8416-4FF8-B544-C1F8559BB7D2}"/>
                </a:ext>
              </a:extLst>
            </p:cNvPr>
            <p:cNvSpPr txBox="1"/>
            <p:nvPr/>
          </p:nvSpPr>
          <p:spPr>
            <a:xfrm>
              <a:off x="2916603" y="3860709"/>
              <a:ext cx="1196902" cy="923411"/>
            </a:xfrm>
            <a:prstGeom prst="rect">
              <a:avLst/>
            </a:prstGeom>
            <a:noFill/>
          </p:spPr>
          <p:txBody>
            <a:bodyPr>
              <a:spAutoFit/>
            </a:bodyPr>
            <a:lstStyle/>
            <a:p>
              <a:pPr eaLnBrk="1" fontAlgn="auto" hangingPunct="1">
                <a:lnSpc>
                  <a:spcPct val="90000"/>
                </a:lnSpc>
                <a:spcBef>
                  <a:spcPts val="0"/>
                </a:spcBef>
                <a:spcAft>
                  <a:spcPts val="0"/>
                </a:spcAft>
                <a:defRPr/>
              </a:pPr>
              <a:r>
                <a:rPr lang="en-US" altLang="zh-CN" sz="1200" b="1" dirty="0">
                  <a:latin typeface="+mn-lt"/>
                  <a:ea typeface="+mj-ea"/>
                </a:rPr>
                <a:t>(hello,[1,1,1])</a:t>
              </a:r>
              <a:r>
                <a:rPr lang="zh-CN" altLang="en-US" sz="1200" b="1" dirty="0">
                  <a:latin typeface="+mn-lt"/>
                  <a:ea typeface="+mj-ea"/>
                </a:rPr>
                <a:t>或</a:t>
              </a:r>
              <a:endParaRPr lang="en-US" altLang="zh-CN" sz="1200" b="1" dirty="0">
                <a:latin typeface="+mn-lt"/>
                <a:ea typeface="+mj-ea"/>
              </a:endParaRPr>
            </a:p>
            <a:p>
              <a:pPr eaLnBrk="1" fontAlgn="auto" hangingPunct="1">
                <a:lnSpc>
                  <a:spcPct val="90000"/>
                </a:lnSpc>
                <a:spcBef>
                  <a:spcPts val="0"/>
                </a:spcBef>
                <a:spcAft>
                  <a:spcPts val="0"/>
                </a:spcAft>
                <a:defRPr/>
              </a:pPr>
              <a:r>
                <a:rPr lang="en-US" altLang="zh-CN" sz="1200" b="1" dirty="0">
                  <a:latin typeface="+mn-lt"/>
                  <a:ea typeface="+mj-ea"/>
                </a:rPr>
                <a:t>(hello,1)</a:t>
              </a:r>
            </a:p>
            <a:p>
              <a:pPr eaLnBrk="1" fontAlgn="auto" hangingPunct="1">
                <a:lnSpc>
                  <a:spcPct val="90000"/>
                </a:lnSpc>
                <a:spcBef>
                  <a:spcPts val="0"/>
                </a:spcBef>
                <a:spcAft>
                  <a:spcPts val="0"/>
                </a:spcAft>
                <a:defRPr/>
              </a:pPr>
              <a:r>
                <a:rPr lang="en-US" altLang="zh-CN" sz="1200" b="1" dirty="0">
                  <a:latin typeface="+mn-lt"/>
                  <a:ea typeface="+mj-ea"/>
                </a:rPr>
                <a:t>(hello,1)</a:t>
              </a:r>
            </a:p>
            <a:p>
              <a:pPr eaLnBrk="1" fontAlgn="auto" hangingPunct="1">
                <a:lnSpc>
                  <a:spcPct val="90000"/>
                </a:lnSpc>
                <a:spcBef>
                  <a:spcPts val="0"/>
                </a:spcBef>
                <a:spcAft>
                  <a:spcPts val="0"/>
                </a:spcAft>
                <a:defRPr/>
              </a:pPr>
              <a:r>
                <a:rPr lang="en-US" altLang="zh-CN" sz="1200" b="1" dirty="0">
                  <a:latin typeface="+mn-lt"/>
                  <a:ea typeface="+mj-ea"/>
                </a:rPr>
                <a:t>(hello,1)</a:t>
              </a:r>
            </a:p>
          </p:txBody>
        </p:sp>
        <p:sp>
          <p:nvSpPr>
            <p:cNvPr id="57" name="TextBox 120">
              <a:extLst>
                <a:ext uri="{FF2B5EF4-FFF2-40B4-BE49-F238E27FC236}">
                  <a16:creationId xmlns:a16="http://schemas.microsoft.com/office/drawing/2014/main" id="{85CF054C-4376-42EA-B0AE-F3167F314D85}"/>
                </a:ext>
              </a:extLst>
            </p:cNvPr>
            <p:cNvSpPr txBox="1"/>
            <p:nvPr/>
          </p:nvSpPr>
          <p:spPr>
            <a:xfrm>
              <a:off x="4562741" y="4000331"/>
              <a:ext cx="1012764" cy="258619"/>
            </a:xfrm>
            <a:prstGeom prst="rect">
              <a:avLst/>
            </a:prstGeom>
            <a:noFill/>
          </p:spPr>
          <p:txBody>
            <a:bodyPr>
              <a:spAutoFit/>
            </a:bodyPr>
            <a:lstStyle/>
            <a:p>
              <a:pPr eaLnBrk="1" fontAlgn="auto" hangingPunct="1">
                <a:lnSpc>
                  <a:spcPct val="90000"/>
                </a:lnSpc>
                <a:spcBef>
                  <a:spcPts val="0"/>
                </a:spcBef>
                <a:spcAft>
                  <a:spcPts val="0"/>
                </a:spcAft>
                <a:defRPr/>
              </a:pPr>
              <a:r>
                <a:rPr lang="en-US" altLang="zh-CN" sz="1200" b="1" dirty="0">
                  <a:latin typeface="+mn-lt"/>
                  <a:ea typeface="+mj-ea"/>
                </a:rPr>
                <a:t>(world,[1,1])</a:t>
              </a:r>
            </a:p>
          </p:txBody>
        </p:sp>
        <p:sp>
          <p:nvSpPr>
            <p:cNvPr id="58" name="TextBox 121">
              <a:extLst>
                <a:ext uri="{FF2B5EF4-FFF2-40B4-BE49-F238E27FC236}">
                  <a16:creationId xmlns:a16="http://schemas.microsoft.com/office/drawing/2014/main" id="{6FD98753-3FC0-4DD3-A173-733EE4C24C22}"/>
                </a:ext>
              </a:extLst>
            </p:cNvPr>
            <p:cNvSpPr txBox="1"/>
            <p:nvPr/>
          </p:nvSpPr>
          <p:spPr>
            <a:xfrm>
              <a:off x="6656527" y="4000331"/>
              <a:ext cx="1444537" cy="425214"/>
            </a:xfrm>
            <a:prstGeom prst="rect">
              <a:avLst/>
            </a:prstGeom>
            <a:noFill/>
          </p:spPr>
          <p:txBody>
            <a:bodyPr>
              <a:spAutoFit/>
            </a:bodyPr>
            <a:lstStyle/>
            <a:p>
              <a:pPr eaLnBrk="1" fontAlgn="auto" hangingPunct="1">
                <a:lnSpc>
                  <a:spcPct val="90000"/>
                </a:lnSpc>
                <a:spcBef>
                  <a:spcPts val="0"/>
                </a:spcBef>
                <a:spcAft>
                  <a:spcPts val="0"/>
                </a:spcAft>
                <a:defRPr/>
              </a:pPr>
              <a:r>
                <a:rPr lang="en-US" altLang="zh-CN" sz="1200" b="1" dirty="0">
                  <a:latin typeface="+mn-lt"/>
                  <a:ea typeface="+mj-ea"/>
                </a:rPr>
                <a:t>(bye,[1,1,1])</a:t>
              </a:r>
            </a:p>
            <a:p>
              <a:pPr eaLnBrk="1" fontAlgn="auto" hangingPunct="1">
                <a:lnSpc>
                  <a:spcPct val="90000"/>
                </a:lnSpc>
                <a:spcBef>
                  <a:spcPts val="0"/>
                </a:spcBef>
                <a:spcAft>
                  <a:spcPts val="0"/>
                </a:spcAft>
                <a:defRPr/>
              </a:pPr>
              <a:r>
                <a:rPr lang="en-US" altLang="zh-CN" sz="1200" b="1" dirty="0">
                  <a:latin typeface="+mn-lt"/>
                  <a:ea typeface="+mj-ea"/>
                </a:rPr>
                <a:t>(</a:t>
              </a:r>
              <a:r>
                <a:rPr lang="en-US" altLang="zh-CN" sz="1200" b="1" dirty="0" err="1">
                  <a:latin typeface="+mn-lt"/>
                  <a:ea typeface="+mj-ea"/>
                </a:rPr>
                <a:t>hadoop</a:t>
              </a:r>
              <a:r>
                <a:rPr lang="en-US" altLang="zh-CN" sz="1200" b="1" dirty="0">
                  <a:latin typeface="+mn-lt"/>
                  <a:ea typeface="+mj-ea"/>
                </a:rPr>
                <a:t>,[1,1,1,1])</a:t>
              </a:r>
            </a:p>
          </p:txBody>
        </p:sp>
      </p:grpSp>
      <p:grpSp>
        <p:nvGrpSpPr>
          <p:cNvPr id="59" name="Group 130">
            <a:extLst>
              <a:ext uri="{FF2B5EF4-FFF2-40B4-BE49-F238E27FC236}">
                <a16:creationId xmlns:a16="http://schemas.microsoft.com/office/drawing/2014/main" id="{6B355A2E-4676-4392-BCED-9BC66AB3B1BB}"/>
              </a:ext>
            </a:extLst>
          </p:cNvPr>
          <p:cNvGrpSpPr>
            <a:grpSpLocks/>
          </p:cNvGrpSpPr>
          <p:nvPr/>
        </p:nvGrpSpPr>
        <p:grpSpPr bwMode="auto">
          <a:xfrm>
            <a:off x="4250699" y="4554528"/>
            <a:ext cx="4182895" cy="1181002"/>
            <a:chOff x="2496445" y="4857681"/>
            <a:chExt cx="4181446" cy="1179563"/>
          </a:xfrm>
        </p:grpSpPr>
        <p:sp>
          <p:nvSpPr>
            <p:cNvPr id="60" name="Rounded Rectangle 15">
              <a:extLst>
                <a:ext uri="{FF2B5EF4-FFF2-40B4-BE49-F238E27FC236}">
                  <a16:creationId xmlns:a16="http://schemas.microsoft.com/office/drawing/2014/main" id="{B6B52AF4-176B-4D5D-A769-7DF3C7E31083}"/>
                </a:ext>
              </a:extLst>
            </p:cNvPr>
            <p:cNvSpPr/>
            <p:nvPr/>
          </p:nvSpPr>
          <p:spPr>
            <a:xfrm>
              <a:off x="3189839" y="5596570"/>
              <a:ext cx="2819400" cy="440674"/>
            </a:xfrm>
            <a:prstGeom prst="roundRect">
              <a:avLst/>
            </a:prstGeom>
            <a:solidFill>
              <a:srgbClr val="00B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eaLnBrk="1" fontAlgn="auto" hangingPunct="1">
                <a:spcBef>
                  <a:spcPts val="0"/>
                </a:spcBef>
                <a:spcAft>
                  <a:spcPts val="0"/>
                </a:spcAft>
                <a:defRPr/>
              </a:pPr>
              <a:r>
                <a:rPr lang="zh-CN" altLang="en-US" sz="2000" b="1" dirty="0">
                  <a:solidFill>
                    <a:schemeClr val="bg1"/>
                  </a:solidFill>
                  <a:latin typeface="+mj-ea"/>
                  <a:ea typeface="+mj-ea"/>
                </a:rPr>
                <a:t>计算结果</a:t>
              </a:r>
            </a:p>
          </p:txBody>
        </p:sp>
        <p:cxnSp>
          <p:nvCxnSpPr>
            <p:cNvPr id="61" name="Straight Arrow Connector 16">
              <a:extLst>
                <a:ext uri="{FF2B5EF4-FFF2-40B4-BE49-F238E27FC236}">
                  <a16:creationId xmlns:a16="http://schemas.microsoft.com/office/drawing/2014/main" id="{BA23B129-DA6F-4475-BC0B-41EBF866F7A4}"/>
                </a:ext>
              </a:extLst>
            </p:cNvPr>
            <p:cNvCxnSpPr>
              <a:stCxn id="39" idx="2"/>
              <a:endCxn id="60" idx="0"/>
            </p:cNvCxnSpPr>
            <p:nvPr/>
          </p:nvCxnSpPr>
          <p:spPr>
            <a:xfrm>
              <a:off x="2496445" y="4865855"/>
              <a:ext cx="2103094" cy="730715"/>
            </a:xfrm>
            <a:prstGeom prst="straightConnector1">
              <a:avLst/>
            </a:prstGeom>
            <a:ln w="28575">
              <a:gradFill flip="none" rotWithShape="1">
                <a:gsLst>
                  <a:gs pos="0">
                    <a:srgbClr val="FF3399"/>
                  </a:gs>
                  <a:gs pos="25000">
                    <a:srgbClr val="FF6633"/>
                  </a:gs>
                  <a:gs pos="50000">
                    <a:srgbClr val="FFFF00"/>
                  </a:gs>
                  <a:gs pos="75000">
                    <a:srgbClr val="01A78F"/>
                  </a:gs>
                  <a:gs pos="100000">
                    <a:srgbClr val="3366FF"/>
                  </a:gs>
                </a:gsLst>
                <a:lin ang="5400000" scaled="1"/>
                <a:tileRect/>
              </a:gra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17">
              <a:extLst>
                <a:ext uri="{FF2B5EF4-FFF2-40B4-BE49-F238E27FC236}">
                  <a16:creationId xmlns:a16="http://schemas.microsoft.com/office/drawing/2014/main" id="{99554A15-4A58-4E8A-8C02-AB8F717F2DDA}"/>
                </a:ext>
              </a:extLst>
            </p:cNvPr>
            <p:cNvCxnSpPr>
              <a:stCxn id="41" idx="2"/>
              <a:endCxn id="60" idx="0"/>
            </p:cNvCxnSpPr>
            <p:nvPr/>
          </p:nvCxnSpPr>
          <p:spPr>
            <a:xfrm>
              <a:off x="4586100" y="4857681"/>
              <a:ext cx="13439" cy="738889"/>
            </a:xfrm>
            <a:prstGeom prst="straightConnector1">
              <a:avLst/>
            </a:prstGeom>
            <a:ln w="28575">
              <a:gradFill flip="none" rotWithShape="1">
                <a:gsLst>
                  <a:gs pos="0">
                    <a:srgbClr val="FF3399"/>
                  </a:gs>
                  <a:gs pos="25000">
                    <a:srgbClr val="FF6633"/>
                  </a:gs>
                  <a:gs pos="50000">
                    <a:srgbClr val="FFFF00"/>
                  </a:gs>
                  <a:gs pos="75000">
                    <a:srgbClr val="01A78F"/>
                  </a:gs>
                  <a:gs pos="100000">
                    <a:srgbClr val="3366FF"/>
                  </a:gs>
                </a:gsLst>
                <a:lin ang="5400000" scaled="0"/>
                <a:tileRect/>
              </a:gra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19">
              <a:extLst>
                <a:ext uri="{FF2B5EF4-FFF2-40B4-BE49-F238E27FC236}">
                  <a16:creationId xmlns:a16="http://schemas.microsoft.com/office/drawing/2014/main" id="{2E960163-7CF1-486B-9130-4A2983A7FFC6}"/>
                </a:ext>
              </a:extLst>
            </p:cNvPr>
            <p:cNvCxnSpPr>
              <a:endCxn id="60" idx="0"/>
            </p:cNvCxnSpPr>
            <p:nvPr/>
          </p:nvCxnSpPr>
          <p:spPr>
            <a:xfrm rot="10800000" flipV="1">
              <a:off x="4599539" y="4858438"/>
              <a:ext cx="2078352" cy="738132"/>
            </a:xfrm>
            <a:prstGeom prst="straightConnector1">
              <a:avLst/>
            </a:prstGeom>
            <a:ln w="28575">
              <a:gradFill flip="none" rotWithShape="1">
                <a:gsLst>
                  <a:gs pos="0">
                    <a:srgbClr val="FF3399"/>
                  </a:gs>
                  <a:gs pos="25000">
                    <a:srgbClr val="FF6633"/>
                  </a:gs>
                  <a:gs pos="50000">
                    <a:srgbClr val="FFFF00"/>
                  </a:gs>
                  <a:gs pos="75000">
                    <a:srgbClr val="01A78F"/>
                  </a:gs>
                  <a:gs pos="100000">
                    <a:srgbClr val="3366FF"/>
                  </a:gs>
                </a:gsLst>
                <a:lin ang="5400000" scaled="0"/>
                <a:tileRect/>
              </a:gradFill>
              <a:tailEnd type="arrow"/>
            </a:ln>
          </p:spPr>
          <p:style>
            <a:lnRef idx="1">
              <a:schemeClr val="accent1"/>
            </a:lnRef>
            <a:fillRef idx="0">
              <a:schemeClr val="accent1"/>
            </a:fillRef>
            <a:effectRef idx="0">
              <a:schemeClr val="accent1"/>
            </a:effectRef>
            <a:fontRef idx="minor">
              <a:schemeClr val="tx1"/>
            </a:fontRef>
          </p:style>
        </p:cxnSp>
        <p:sp>
          <p:nvSpPr>
            <p:cNvPr id="64" name="TextBox 122">
              <a:extLst>
                <a:ext uri="{FF2B5EF4-FFF2-40B4-BE49-F238E27FC236}">
                  <a16:creationId xmlns:a16="http://schemas.microsoft.com/office/drawing/2014/main" id="{208B405E-FBBC-4F5A-89AE-02C917CC6F83}"/>
                </a:ext>
              </a:extLst>
            </p:cNvPr>
            <p:cNvSpPr txBox="1"/>
            <p:nvPr/>
          </p:nvSpPr>
          <p:spPr>
            <a:xfrm>
              <a:off x="3207231" y="4982843"/>
              <a:ext cx="736345" cy="258448"/>
            </a:xfrm>
            <a:prstGeom prst="rect">
              <a:avLst/>
            </a:prstGeom>
            <a:noFill/>
          </p:spPr>
          <p:txBody>
            <a:bodyPr>
              <a:spAutoFit/>
            </a:bodyPr>
            <a:lstStyle/>
            <a:p>
              <a:pPr eaLnBrk="1" fontAlgn="auto" hangingPunct="1">
                <a:lnSpc>
                  <a:spcPct val="90000"/>
                </a:lnSpc>
                <a:spcBef>
                  <a:spcPts val="0"/>
                </a:spcBef>
                <a:spcAft>
                  <a:spcPts val="0"/>
                </a:spcAft>
                <a:defRPr/>
              </a:pPr>
              <a:r>
                <a:rPr lang="en-US" altLang="zh-CN" sz="1200" b="1" dirty="0">
                  <a:latin typeface="+mn-lt"/>
                  <a:ea typeface="+mj-ea"/>
                </a:rPr>
                <a:t>(hello,3)</a:t>
              </a:r>
            </a:p>
          </p:txBody>
        </p:sp>
        <p:sp>
          <p:nvSpPr>
            <p:cNvPr id="65" name="TextBox 123">
              <a:extLst>
                <a:ext uri="{FF2B5EF4-FFF2-40B4-BE49-F238E27FC236}">
                  <a16:creationId xmlns:a16="http://schemas.microsoft.com/office/drawing/2014/main" id="{B0FF1363-3B1B-4AB2-8CFD-2BF674CEFBB3}"/>
                </a:ext>
              </a:extLst>
            </p:cNvPr>
            <p:cNvSpPr txBox="1"/>
            <p:nvPr/>
          </p:nvSpPr>
          <p:spPr>
            <a:xfrm>
              <a:off x="4208597" y="4990771"/>
              <a:ext cx="860127" cy="258447"/>
            </a:xfrm>
            <a:prstGeom prst="rect">
              <a:avLst/>
            </a:prstGeom>
            <a:noFill/>
          </p:spPr>
          <p:txBody>
            <a:bodyPr>
              <a:spAutoFit/>
            </a:bodyPr>
            <a:lstStyle/>
            <a:p>
              <a:pPr eaLnBrk="1" fontAlgn="auto" hangingPunct="1">
                <a:lnSpc>
                  <a:spcPct val="90000"/>
                </a:lnSpc>
                <a:spcBef>
                  <a:spcPts val="0"/>
                </a:spcBef>
                <a:spcAft>
                  <a:spcPts val="0"/>
                </a:spcAft>
                <a:defRPr/>
              </a:pPr>
              <a:r>
                <a:rPr lang="en-US" altLang="zh-CN" sz="1200" b="1" dirty="0">
                  <a:latin typeface="+mn-lt"/>
                  <a:ea typeface="+mj-ea"/>
                </a:rPr>
                <a:t>(world,2l)</a:t>
              </a:r>
            </a:p>
          </p:txBody>
        </p:sp>
        <p:sp>
          <p:nvSpPr>
            <p:cNvPr id="66" name="TextBox 124">
              <a:extLst>
                <a:ext uri="{FF2B5EF4-FFF2-40B4-BE49-F238E27FC236}">
                  <a16:creationId xmlns:a16="http://schemas.microsoft.com/office/drawing/2014/main" id="{A1F2BE21-C275-48FD-8293-03EA15AEC475}"/>
                </a:ext>
              </a:extLst>
            </p:cNvPr>
            <p:cNvSpPr txBox="1"/>
            <p:nvPr/>
          </p:nvSpPr>
          <p:spPr>
            <a:xfrm>
              <a:off x="5246462" y="5003455"/>
              <a:ext cx="950583" cy="423345"/>
            </a:xfrm>
            <a:prstGeom prst="rect">
              <a:avLst/>
            </a:prstGeom>
            <a:noFill/>
          </p:spPr>
          <p:txBody>
            <a:bodyPr>
              <a:spAutoFit/>
            </a:bodyPr>
            <a:lstStyle/>
            <a:p>
              <a:pPr eaLnBrk="1" fontAlgn="auto" hangingPunct="1">
                <a:lnSpc>
                  <a:spcPct val="90000"/>
                </a:lnSpc>
                <a:spcBef>
                  <a:spcPts val="0"/>
                </a:spcBef>
                <a:spcAft>
                  <a:spcPts val="0"/>
                </a:spcAft>
                <a:defRPr/>
              </a:pPr>
              <a:r>
                <a:rPr lang="en-US" altLang="zh-CN" sz="1200" b="1" dirty="0">
                  <a:latin typeface="+mn-lt"/>
                  <a:ea typeface="+mj-ea"/>
                </a:rPr>
                <a:t>(bye,3)</a:t>
              </a:r>
            </a:p>
            <a:p>
              <a:pPr eaLnBrk="1" fontAlgn="auto" hangingPunct="1">
                <a:lnSpc>
                  <a:spcPct val="90000"/>
                </a:lnSpc>
                <a:spcBef>
                  <a:spcPts val="0"/>
                </a:spcBef>
                <a:spcAft>
                  <a:spcPts val="0"/>
                </a:spcAft>
                <a:defRPr/>
              </a:pPr>
              <a:r>
                <a:rPr lang="en-US" altLang="zh-CN" sz="1200" b="1" dirty="0">
                  <a:latin typeface="+mn-lt"/>
                  <a:ea typeface="+mj-ea"/>
                </a:rPr>
                <a:t>(hadoop,4)</a:t>
              </a:r>
            </a:p>
          </p:txBody>
        </p:sp>
      </p:grpSp>
      <p:sp>
        <p:nvSpPr>
          <p:cNvPr id="67" name="标题 1">
            <a:extLst>
              <a:ext uri="{FF2B5EF4-FFF2-40B4-BE49-F238E27FC236}">
                <a16:creationId xmlns:a16="http://schemas.microsoft.com/office/drawing/2014/main" id="{83C0A71E-E102-41AD-8059-DE977B41314B}"/>
              </a:ext>
            </a:extLst>
          </p:cNvPr>
          <p:cNvSpPr txBox="1">
            <a:spLocks/>
          </p:cNvSpPr>
          <p:nvPr/>
        </p:nvSpPr>
        <p:spPr>
          <a:xfrm>
            <a:off x="2078831" y="987319"/>
            <a:ext cx="8034338" cy="1371600"/>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defRPr/>
            </a:pPr>
            <a:br>
              <a:rPr lang="zh-CN" altLang="en-US" b="1"/>
            </a:br>
            <a:endParaRPr lang="zh-CN" altLang="en-US" b="1" dirty="0"/>
          </a:p>
        </p:txBody>
      </p:sp>
      <p:sp>
        <p:nvSpPr>
          <p:cNvPr id="68" name="TextBox 72">
            <a:extLst>
              <a:ext uri="{FF2B5EF4-FFF2-40B4-BE49-F238E27FC236}">
                <a16:creationId xmlns:a16="http://schemas.microsoft.com/office/drawing/2014/main" id="{AC48CCCE-DD86-4F62-BADF-0F3E208A3CF9}"/>
              </a:ext>
            </a:extLst>
          </p:cNvPr>
          <p:cNvSpPr txBox="1"/>
          <p:nvPr/>
        </p:nvSpPr>
        <p:spPr bwMode="auto">
          <a:xfrm>
            <a:off x="3096419" y="1452457"/>
            <a:ext cx="1490662" cy="460375"/>
          </a:xfrm>
          <a:prstGeom prst="rect">
            <a:avLst/>
          </a:prstGeom>
          <a:noFill/>
        </p:spPr>
        <p:txBody>
          <a:bodyPr>
            <a:spAutoFit/>
          </a:bodyPr>
          <a:lstStyle/>
          <a:p>
            <a:pPr eaLnBrk="1" fontAlgn="auto" hangingPunct="1">
              <a:spcBef>
                <a:spcPts val="0"/>
              </a:spcBef>
              <a:spcAft>
                <a:spcPts val="0"/>
              </a:spcAft>
              <a:defRPr/>
            </a:pPr>
            <a:r>
              <a:rPr lang="en-US" altLang="zh-CN" sz="1200" b="1" dirty="0">
                <a:latin typeface="+mj-lt"/>
                <a:ea typeface="+mj-ea"/>
              </a:rPr>
              <a:t>hello world bye world</a:t>
            </a:r>
            <a:endParaRPr lang="zh-CN" altLang="en-US" sz="1200" b="1" dirty="0">
              <a:latin typeface="+mj-lt"/>
              <a:ea typeface="+mj-ea"/>
            </a:endParaRPr>
          </a:p>
        </p:txBody>
      </p:sp>
      <p:sp>
        <p:nvSpPr>
          <p:cNvPr id="69" name="矩形 68">
            <a:extLst>
              <a:ext uri="{FF2B5EF4-FFF2-40B4-BE49-F238E27FC236}">
                <a16:creationId xmlns:a16="http://schemas.microsoft.com/office/drawing/2014/main" id="{17DF882D-3899-432B-8D22-6E2EF5440E96}"/>
              </a:ext>
            </a:extLst>
          </p:cNvPr>
          <p:cNvSpPr>
            <a:spLocks noChangeArrowheads="1"/>
          </p:cNvSpPr>
          <p:nvPr/>
        </p:nvSpPr>
        <p:spPr bwMode="auto">
          <a:xfrm>
            <a:off x="1358106" y="385910"/>
            <a:ext cx="3548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3190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lvl="1" eaLnBrk="1" hangingPunct="1">
              <a:spcBef>
                <a:spcPts val="375"/>
              </a:spcBef>
              <a:buClr>
                <a:schemeClr val="accent2"/>
              </a:buClr>
              <a:buSzPct val="85000"/>
              <a:buFontTx/>
              <a:buNone/>
            </a:pPr>
            <a:r>
              <a:rPr lang="nn-NO" altLang="zh-CN" sz="2400" b="1">
                <a:solidFill>
                  <a:srgbClr val="FF0000"/>
                </a:solidFill>
                <a:latin typeface="Arial Narrow" panose="020B0606020202030204" pitchFamily="34" charset="0"/>
              </a:rPr>
              <a:t>map</a:t>
            </a:r>
            <a:r>
              <a:rPr lang="nn-NO" altLang="zh-CN" sz="2400">
                <a:latin typeface="Arial Narrow" panose="020B0606020202030204" pitchFamily="34" charset="0"/>
              </a:rPr>
              <a:t>: </a:t>
            </a:r>
            <a:r>
              <a:rPr lang="nn-NO" altLang="zh-CN" sz="2400" b="1">
                <a:solidFill>
                  <a:srgbClr val="0066FF"/>
                </a:solidFill>
                <a:latin typeface="Arial Narrow" panose="020B0606020202030204" pitchFamily="34" charset="0"/>
              </a:rPr>
              <a:t>(k1; v1) </a:t>
            </a:r>
            <a:r>
              <a:rPr lang="nn-NO" altLang="zh-CN" sz="2400">
                <a:latin typeface="Arial Narrow" panose="020B0606020202030204" pitchFamily="34" charset="0"/>
                <a:sym typeface="Wingdings" panose="05000000000000000000" pitchFamily="2" charset="2"/>
              </a:rPr>
              <a:t></a:t>
            </a:r>
            <a:r>
              <a:rPr lang="nn-NO" altLang="zh-CN" sz="2400">
                <a:latin typeface="Arial Narrow" panose="020B0606020202030204" pitchFamily="34" charset="0"/>
              </a:rPr>
              <a:t> </a:t>
            </a:r>
            <a:r>
              <a:rPr lang="nn-NO" altLang="zh-CN" sz="2400" b="1">
                <a:solidFill>
                  <a:srgbClr val="00B0F0"/>
                </a:solidFill>
                <a:latin typeface="Arial Narrow" panose="020B0606020202030204" pitchFamily="34" charset="0"/>
              </a:rPr>
              <a:t>[(k2; v2)]</a:t>
            </a:r>
          </a:p>
        </p:txBody>
      </p:sp>
      <p:sp>
        <p:nvSpPr>
          <p:cNvPr id="70" name="矩形 69">
            <a:extLst>
              <a:ext uri="{FF2B5EF4-FFF2-40B4-BE49-F238E27FC236}">
                <a16:creationId xmlns:a16="http://schemas.microsoft.com/office/drawing/2014/main" id="{B2560311-E263-46DC-9295-8919C8E368B4}"/>
              </a:ext>
            </a:extLst>
          </p:cNvPr>
          <p:cNvSpPr>
            <a:spLocks noChangeArrowheads="1"/>
          </p:cNvSpPr>
          <p:nvPr/>
        </p:nvSpPr>
        <p:spPr bwMode="auto">
          <a:xfrm>
            <a:off x="1756141" y="4933444"/>
            <a:ext cx="2678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r>
              <a:rPr lang="en-US" altLang="zh-CN" sz="1800" b="0" dirty="0">
                <a:solidFill>
                  <a:srgbClr val="FF0000"/>
                </a:solidFill>
                <a:latin typeface="Arial Narrow" panose="020B0606020202030204" pitchFamily="34" charset="0"/>
              </a:rPr>
              <a:t>reduce</a:t>
            </a:r>
            <a:r>
              <a:rPr lang="en-US" altLang="zh-CN" sz="1800" b="0" dirty="0">
                <a:latin typeface="Arial Narrow" panose="020B0606020202030204" pitchFamily="34" charset="0"/>
              </a:rPr>
              <a:t>: </a:t>
            </a:r>
            <a:r>
              <a:rPr lang="en-US" altLang="zh-CN" sz="1800" b="0" dirty="0">
                <a:solidFill>
                  <a:srgbClr val="00B0F0"/>
                </a:solidFill>
                <a:latin typeface="Arial Narrow" panose="020B0606020202030204" pitchFamily="34" charset="0"/>
              </a:rPr>
              <a:t>(k2; [v2]) </a:t>
            </a:r>
            <a:r>
              <a:rPr lang="en-US" altLang="zh-CN" sz="1800" b="0" dirty="0">
                <a:solidFill>
                  <a:srgbClr val="00B0F0"/>
                </a:solidFill>
                <a:latin typeface="Arial Narrow" panose="020B0606020202030204" pitchFamily="34" charset="0"/>
                <a:sym typeface="Wingdings" panose="05000000000000000000" pitchFamily="2" charset="2"/>
              </a:rPr>
              <a:t></a:t>
            </a:r>
            <a:r>
              <a:rPr lang="en-US" altLang="zh-CN" sz="1800" b="0" dirty="0">
                <a:latin typeface="Arial Narrow" panose="020B0606020202030204" pitchFamily="34" charset="0"/>
              </a:rPr>
              <a:t> </a:t>
            </a:r>
            <a:r>
              <a:rPr lang="en-US" altLang="zh-CN" sz="1800" b="0" dirty="0">
                <a:solidFill>
                  <a:srgbClr val="00B050"/>
                </a:solidFill>
                <a:latin typeface="Arial Narrow" panose="020B0606020202030204" pitchFamily="34" charset="0"/>
              </a:rPr>
              <a:t>[(k3; v3)]</a:t>
            </a:r>
          </a:p>
        </p:txBody>
      </p:sp>
      <p:sp>
        <p:nvSpPr>
          <p:cNvPr id="71" name="TextBox 73">
            <a:extLst>
              <a:ext uri="{FF2B5EF4-FFF2-40B4-BE49-F238E27FC236}">
                <a16:creationId xmlns:a16="http://schemas.microsoft.com/office/drawing/2014/main" id="{58A0BA8D-ED33-4660-A4E3-0A9DAE9538DD}"/>
              </a:ext>
            </a:extLst>
          </p:cNvPr>
          <p:cNvSpPr txBox="1"/>
          <p:nvPr/>
        </p:nvSpPr>
        <p:spPr>
          <a:xfrm>
            <a:off x="2426494" y="5900517"/>
            <a:ext cx="7777162" cy="646331"/>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eaLnBrk="1" fontAlgn="auto" hangingPunct="1">
              <a:spcBef>
                <a:spcPts val="0"/>
              </a:spcBef>
              <a:spcAft>
                <a:spcPts val="0"/>
              </a:spcAft>
              <a:defRPr/>
            </a:pPr>
            <a:r>
              <a:rPr lang="en-US" altLang="zh-CN" dirty="0" err="1"/>
              <a:t>MapReduce</a:t>
            </a:r>
            <a:r>
              <a:rPr lang="zh-CN" altLang="en-US" dirty="0"/>
              <a:t>确保每个</a:t>
            </a:r>
            <a:r>
              <a:rPr lang="en-US" altLang="zh-CN" dirty="0"/>
              <a:t>reducer</a:t>
            </a:r>
            <a:r>
              <a:rPr lang="zh-CN" altLang="en-US" dirty="0"/>
              <a:t>的输入都按</a:t>
            </a:r>
            <a:r>
              <a:rPr lang="en-US" altLang="zh-CN" dirty="0"/>
              <a:t>key</a:t>
            </a:r>
            <a:r>
              <a:rPr lang="zh-CN" altLang="en-US" dirty="0"/>
              <a:t>排序。系统执行排序的过程（将</a:t>
            </a:r>
            <a:r>
              <a:rPr lang="en-US" altLang="zh-CN" dirty="0"/>
              <a:t>map</a:t>
            </a:r>
            <a:r>
              <a:rPr lang="zh-CN" altLang="en-US" dirty="0"/>
              <a:t>的输出作为输入传给</a:t>
            </a:r>
            <a:r>
              <a:rPr lang="en-US" altLang="zh-CN" dirty="0"/>
              <a:t>reducer</a:t>
            </a:r>
            <a:r>
              <a:rPr lang="zh-CN" altLang="en-US" dirty="0"/>
              <a:t>）称为</a:t>
            </a:r>
            <a:r>
              <a:rPr lang="en-US" altLang="zh-CN" dirty="0"/>
              <a:t>shuffle</a:t>
            </a:r>
            <a:r>
              <a:rPr lang="zh-CN" altLang="en-US" dirty="0"/>
              <a:t>。</a:t>
            </a:r>
          </a:p>
        </p:txBody>
      </p:sp>
    </p:spTree>
    <p:extLst>
      <p:ext uri="{BB962C8B-B14F-4D97-AF65-F5344CB8AC3E}">
        <p14:creationId xmlns:p14="http://schemas.microsoft.com/office/powerpoint/2010/main" val="266856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par>
                                <p:cTn id="17" presetID="22" presetClass="entr" presetSubtype="1"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2000"/>
                                        <p:tgtEl>
                                          <p:spTgt spid="13"/>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additive="base">
                                        <p:cTn id="22" dur="500" fill="hold"/>
                                        <p:tgtEl>
                                          <p:spTgt spid="69"/>
                                        </p:tgtEl>
                                        <p:attrNameLst>
                                          <p:attrName>ppt_x</p:attrName>
                                        </p:attrNameLst>
                                      </p:cBhvr>
                                      <p:tavLst>
                                        <p:tav tm="0">
                                          <p:val>
                                            <p:strVal val="#ppt_x"/>
                                          </p:val>
                                        </p:tav>
                                        <p:tav tm="100000">
                                          <p:val>
                                            <p:strVal val="#ppt_x"/>
                                          </p:val>
                                        </p:tav>
                                      </p:tavLst>
                                    </p:anim>
                                    <p:anim calcmode="lin" valueType="num">
                                      <p:cBhvr additive="base">
                                        <p:cTn id="23"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up)">
                                      <p:cBhvr>
                                        <p:cTn id="28" dur="20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20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up)">
                                      <p:cBhvr>
                                        <p:cTn id="38" dur="2000"/>
                                        <p:tgtEl>
                                          <p:spTgt spid="59"/>
                                        </p:tgtEl>
                                      </p:cBhvr>
                                    </p:animEffect>
                                  </p:childTnLst>
                                </p:cTn>
                              </p:par>
                              <p:par>
                                <p:cTn id="39" presetID="2" presetClass="entr" presetSubtype="4"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fill="hold"/>
                                        <p:tgtEl>
                                          <p:spTgt spid="70"/>
                                        </p:tgtEl>
                                        <p:attrNameLst>
                                          <p:attrName>ppt_x</p:attrName>
                                        </p:attrNameLst>
                                      </p:cBhvr>
                                      <p:tavLst>
                                        <p:tav tm="0">
                                          <p:val>
                                            <p:strVal val="#ppt_x"/>
                                          </p:val>
                                        </p:tav>
                                        <p:tav tm="100000">
                                          <p:val>
                                            <p:strVal val="#ppt_x"/>
                                          </p:val>
                                        </p:tav>
                                      </p:tavLst>
                                    </p:anim>
                                    <p:anim calcmode="lin" valueType="num">
                                      <p:cBhvr additive="base">
                                        <p:cTn id="4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barn(inVertical)">
                                      <p:cBhvr>
                                        <p:cTn id="4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801319-0585-465C-B979-18ADEA48A911}"/>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F83595BE-7085-4694-A1B8-B626E1F422BE}"/>
              </a:ext>
            </a:extLst>
          </p:cNvPr>
          <p:cNvSpPr>
            <a:spLocks noGrp="1"/>
          </p:cNvSpPr>
          <p:nvPr>
            <p:ph type="body" sz="quarter" idx="15"/>
          </p:nvPr>
        </p:nvSpPr>
        <p:spPr/>
        <p:txBody>
          <a:bodyPr/>
          <a:lstStyle/>
          <a:p>
            <a:r>
              <a:rPr lang="en-US" altLang="zh-CN" dirty="0"/>
              <a:t>Hadoop Yarn</a:t>
            </a:r>
            <a:endParaRPr lang="zh-CN" altLang="en-US" dirty="0"/>
          </a:p>
        </p:txBody>
      </p:sp>
      <p:sp>
        <p:nvSpPr>
          <p:cNvPr id="4" name="文本占位符 3">
            <a:extLst>
              <a:ext uri="{FF2B5EF4-FFF2-40B4-BE49-F238E27FC236}">
                <a16:creationId xmlns:a16="http://schemas.microsoft.com/office/drawing/2014/main" id="{8AB21D9D-C4AE-4AF0-B4C1-3FA4BB829B88}"/>
              </a:ext>
            </a:extLst>
          </p:cNvPr>
          <p:cNvSpPr>
            <a:spLocks noGrp="1"/>
          </p:cNvSpPr>
          <p:nvPr>
            <p:ph type="body" sz="quarter" idx="16"/>
          </p:nvPr>
        </p:nvSpPr>
        <p:spPr>
          <a:xfrm>
            <a:off x="695402" y="1434095"/>
            <a:ext cx="11031162" cy="3219450"/>
          </a:xfrm>
        </p:spPr>
        <p:txBody>
          <a:bodyPr/>
          <a:lstStyle/>
          <a:p>
            <a:r>
              <a:rPr lang="zh-CN" altLang="en-US" dirty="0"/>
              <a:t>一个企业当中同时存在各种不同的业务应用场景，需要采用不同的计算框架</a:t>
            </a:r>
          </a:p>
          <a:p>
            <a:pPr lvl="1"/>
            <a:r>
              <a:rPr lang="en-US" altLang="zh-CN" dirty="0"/>
              <a:t>MapReduce</a:t>
            </a:r>
            <a:r>
              <a:rPr lang="zh-CN" altLang="en-US" dirty="0"/>
              <a:t>实现离线批处理</a:t>
            </a:r>
          </a:p>
          <a:p>
            <a:pPr lvl="1"/>
            <a:r>
              <a:rPr lang="zh-CN" altLang="en-US" dirty="0"/>
              <a:t>使用</a:t>
            </a:r>
            <a:r>
              <a:rPr lang="en-US" altLang="zh-CN" dirty="0"/>
              <a:t>Impala</a:t>
            </a:r>
            <a:r>
              <a:rPr lang="zh-CN" altLang="en-US" dirty="0"/>
              <a:t>实现实时交互式查询分析</a:t>
            </a:r>
          </a:p>
          <a:p>
            <a:pPr lvl="1"/>
            <a:r>
              <a:rPr lang="zh-CN" altLang="en-US" dirty="0"/>
              <a:t>使用</a:t>
            </a:r>
            <a:r>
              <a:rPr lang="en-US" altLang="zh-CN" dirty="0"/>
              <a:t>Storm</a:t>
            </a:r>
            <a:r>
              <a:rPr lang="zh-CN" altLang="en-US" dirty="0"/>
              <a:t>实现流式数据实时分析</a:t>
            </a:r>
          </a:p>
          <a:p>
            <a:pPr lvl="1"/>
            <a:r>
              <a:rPr lang="zh-CN" altLang="en-US" dirty="0"/>
              <a:t>使用</a:t>
            </a:r>
            <a:r>
              <a:rPr lang="en-US" altLang="zh-CN" dirty="0"/>
              <a:t>Spark</a:t>
            </a:r>
            <a:r>
              <a:rPr lang="zh-CN" altLang="en-US" dirty="0"/>
              <a:t>实现迭代计算</a:t>
            </a:r>
          </a:p>
          <a:p>
            <a:r>
              <a:rPr lang="zh-CN" altLang="en-US" dirty="0"/>
              <a:t>这些产品通常来自不同的开发团队，具有各自的资源调度管理机制</a:t>
            </a:r>
          </a:p>
          <a:p>
            <a:r>
              <a:rPr lang="zh-CN" altLang="en-US" dirty="0"/>
              <a:t>为了避免不同类型应用之间互相干扰，企业就需要把内部的服务器拆分成多个集群，分别安装运行不同的计算框架，即“一个框架一个集群”</a:t>
            </a:r>
          </a:p>
          <a:p>
            <a:r>
              <a:rPr lang="zh-CN" altLang="en-US" dirty="0"/>
              <a:t>导致问题</a:t>
            </a:r>
          </a:p>
          <a:p>
            <a:pPr lvl="1"/>
            <a:r>
              <a:rPr lang="zh-CN" altLang="en-US" dirty="0"/>
              <a:t>集群资源利用率低</a:t>
            </a:r>
          </a:p>
          <a:p>
            <a:pPr lvl="1"/>
            <a:r>
              <a:rPr lang="zh-CN" altLang="en-US" dirty="0"/>
              <a:t>数据无法共享</a:t>
            </a:r>
          </a:p>
          <a:p>
            <a:pPr lvl="1"/>
            <a:r>
              <a:rPr lang="zh-CN" altLang="en-US" dirty="0"/>
              <a:t>维护代价高</a:t>
            </a:r>
          </a:p>
        </p:txBody>
      </p:sp>
      <p:sp>
        <p:nvSpPr>
          <p:cNvPr id="6" name="文本框 5">
            <a:extLst>
              <a:ext uri="{FF2B5EF4-FFF2-40B4-BE49-F238E27FC236}">
                <a16:creationId xmlns:a16="http://schemas.microsoft.com/office/drawing/2014/main" id="{E7A4E39F-9EEB-4ED5-80C7-29F966A439AC}"/>
              </a:ext>
            </a:extLst>
          </p:cNvPr>
          <p:cNvSpPr txBox="1"/>
          <p:nvPr/>
        </p:nvSpPr>
        <p:spPr>
          <a:xfrm>
            <a:off x="695401" y="958105"/>
            <a:ext cx="6098058" cy="369332"/>
          </a:xfrm>
          <a:prstGeom prst="rect">
            <a:avLst/>
          </a:prstGeom>
          <a:noFill/>
        </p:spPr>
        <p:txBody>
          <a:bodyPr wrap="square">
            <a:spAutoFit/>
          </a:bodyPr>
          <a:lstStyle/>
          <a:p>
            <a:r>
              <a:rPr lang="en-US" altLang="zh-CN" b="1" dirty="0">
                <a:solidFill>
                  <a:srgbClr val="FF0000"/>
                </a:solidFill>
              </a:rPr>
              <a:t>YARN</a:t>
            </a:r>
            <a:r>
              <a:rPr lang="zh-CN" altLang="zh-CN" b="1" dirty="0">
                <a:solidFill>
                  <a:srgbClr val="FF0000"/>
                </a:solidFill>
              </a:rPr>
              <a:t>的目标就是实现“一个集群多个框架”</a:t>
            </a:r>
            <a:r>
              <a:rPr lang="zh-CN" altLang="en-US" b="1" dirty="0">
                <a:solidFill>
                  <a:srgbClr val="FF0000"/>
                </a:solidFill>
              </a:rPr>
              <a:t>，为什么</a:t>
            </a:r>
            <a:endParaRPr lang="zh-CN" altLang="en-US" dirty="0"/>
          </a:p>
        </p:txBody>
      </p:sp>
    </p:spTree>
    <p:extLst>
      <p:ext uri="{BB962C8B-B14F-4D97-AF65-F5344CB8AC3E}">
        <p14:creationId xmlns:p14="http://schemas.microsoft.com/office/powerpoint/2010/main" val="356275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718981-C820-407B-A2D1-D0318D919158}"/>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38B6ECCC-6A94-4C5E-B9CD-5ECC06FCAD14}"/>
              </a:ext>
            </a:extLst>
          </p:cNvPr>
          <p:cNvSpPr>
            <a:spLocks noGrp="1"/>
          </p:cNvSpPr>
          <p:nvPr>
            <p:ph type="body" sz="quarter" idx="15"/>
          </p:nvPr>
        </p:nvSpPr>
        <p:spPr/>
        <p:txBody>
          <a:bodyPr/>
          <a:lstStyle/>
          <a:p>
            <a:r>
              <a:rPr lang="en-US" altLang="zh-CN" dirty="0"/>
              <a:t>YARN</a:t>
            </a:r>
            <a:endParaRPr lang="zh-CN" altLang="en-US" dirty="0"/>
          </a:p>
        </p:txBody>
      </p:sp>
      <p:sp>
        <p:nvSpPr>
          <p:cNvPr id="4" name="文本占位符 3">
            <a:extLst>
              <a:ext uri="{FF2B5EF4-FFF2-40B4-BE49-F238E27FC236}">
                <a16:creationId xmlns:a16="http://schemas.microsoft.com/office/drawing/2014/main" id="{85C119DC-3879-46CD-80DD-B72D0A533CC7}"/>
              </a:ext>
            </a:extLst>
          </p:cNvPr>
          <p:cNvSpPr>
            <a:spLocks noGrp="1"/>
          </p:cNvSpPr>
          <p:nvPr>
            <p:ph type="body" sz="quarter" idx="16"/>
          </p:nvPr>
        </p:nvSpPr>
        <p:spPr>
          <a:xfrm>
            <a:off x="695400" y="1136172"/>
            <a:ext cx="11315368" cy="3219450"/>
          </a:xfrm>
        </p:spPr>
        <p:txBody>
          <a:bodyPr/>
          <a:lstStyle/>
          <a:p>
            <a:r>
              <a:rPr lang="en-US" altLang="zh-CN" dirty="0"/>
              <a:t>YARN</a:t>
            </a:r>
            <a:r>
              <a:rPr lang="zh-CN" altLang="en-US" dirty="0"/>
              <a:t>的目标就是实现“一个集群多个框架”，即在一个集群上部署一个统一的资源调度管理框架</a:t>
            </a:r>
            <a:r>
              <a:rPr lang="en-US" altLang="zh-CN" dirty="0"/>
              <a:t>YARN</a:t>
            </a:r>
            <a:r>
              <a:rPr lang="zh-CN" altLang="en-US" dirty="0"/>
              <a:t>，在</a:t>
            </a:r>
            <a:r>
              <a:rPr lang="en-US" altLang="zh-CN" dirty="0"/>
              <a:t>YARN</a:t>
            </a:r>
            <a:r>
              <a:rPr lang="zh-CN" altLang="en-US" dirty="0"/>
              <a:t>之上可以部署其他各种计算框架</a:t>
            </a:r>
          </a:p>
          <a:p>
            <a:r>
              <a:rPr lang="zh-CN" altLang="en-US" dirty="0"/>
              <a:t>由</a:t>
            </a:r>
            <a:r>
              <a:rPr lang="en-US" altLang="zh-CN" dirty="0"/>
              <a:t>YARN</a:t>
            </a:r>
            <a:r>
              <a:rPr lang="zh-CN" altLang="en-US" dirty="0"/>
              <a:t>为这些计算框架提供统一的资源调度管理服务，并且能够根据各种计算框架的负载需求，调整各自占用的资源，实现集群资源共享和资源弹性收缩</a:t>
            </a:r>
          </a:p>
          <a:p>
            <a:r>
              <a:rPr lang="zh-CN" altLang="en-US" dirty="0"/>
              <a:t>可以实现一个集群上的不同应用负载混搭，有效提高了集群的利用率</a:t>
            </a:r>
          </a:p>
          <a:p>
            <a:r>
              <a:rPr lang="zh-CN" altLang="en-US" dirty="0"/>
              <a:t>不同计算框架可以共享底层存储，避免了数据集跨集群移动</a:t>
            </a:r>
          </a:p>
          <a:p>
            <a:endParaRPr lang="zh-CN" altLang="en-US" dirty="0"/>
          </a:p>
        </p:txBody>
      </p:sp>
      <p:pic>
        <p:nvPicPr>
          <p:cNvPr id="6" name="图片 10">
            <a:extLst>
              <a:ext uri="{FF2B5EF4-FFF2-40B4-BE49-F238E27FC236}">
                <a16:creationId xmlns:a16="http://schemas.microsoft.com/office/drawing/2014/main" id="{B24E936B-4472-49E4-9CB1-CA996FDED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308" y="3869510"/>
            <a:ext cx="7315200"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733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EB99D9F-B1C7-4839-B810-D9E41E75947A}"/>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47D3ECBE-C936-4465-A6B9-EEDC843FAB76}"/>
              </a:ext>
            </a:extLst>
          </p:cNvPr>
          <p:cNvSpPr>
            <a:spLocks noGrp="1"/>
          </p:cNvSpPr>
          <p:nvPr>
            <p:ph type="body" sz="quarter" idx="15"/>
          </p:nvPr>
        </p:nvSpPr>
        <p:spPr/>
        <p:txBody>
          <a:bodyPr/>
          <a:lstStyle/>
          <a:p>
            <a:endParaRPr lang="zh-CN" altLang="en-US"/>
          </a:p>
        </p:txBody>
      </p:sp>
      <p:sp>
        <p:nvSpPr>
          <p:cNvPr id="4" name="文本占位符 3">
            <a:extLst>
              <a:ext uri="{FF2B5EF4-FFF2-40B4-BE49-F238E27FC236}">
                <a16:creationId xmlns:a16="http://schemas.microsoft.com/office/drawing/2014/main" id="{EDCED80A-B4B5-4D12-8772-881CE2E07EE3}"/>
              </a:ext>
            </a:extLst>
          </p:cNvPr>
          <p:cNvSpPr>
            <a:spLocks noGrp="1"/>
          </p:cNvSpPr>
          <p:nvPr>
            <p:ph type="body" sz="quarter" idx="16"/>
          </p:nvPr>
        </p:nvSpPr>
        <p:spPr>
          <a:xfrm>
            <a:off x="695400" y="1137532"/>
            <a:ext cx="10796384" cy="3219450"/>
          </a:xfrm>
        </p:spPr>
        <p:txBody>
          <a:bodyPr/>
          <a:lstStyle/>
          <a:p>
            <a:r>
              <a:rPr lang="en-US" altLang="zh-CN" dirty="0"/>
              <a:t>Hadoop</a:t>
            </a:r>
            <a:r>
              <a:rPr lang="zh-CN" altLang="en-US" dirty="0"/>
              <a:t>存在如下一些缺点：</a:t>
            </a:r>
          </a:p>
          <a:p>
            <a:pPr lvl="1"/>
            <a:r>
              <a:rPr lang="zh-CN" altLang="en-US" dirty="0"/>
              <a:t>表达能力有限</a:t>
            </a:r>
          </a:p>
          <a:p>
            <a:pPr lvl="1"/>
            <a:r>
              <a:rPr lang="zh-CN" altLang="en-US" dirty="0"/>
              <a:t>磁盘</a:t>
            </a:r>
            <a:r>
              <a:rPr lang="en-US" altLang="zh-CN" dirty="0"/>
              <a:t>IO</a:t>
            </a:r>
            <a:r>
              <a:rPr lang="zh-CN" altLang="en-US" dirty="0"/>
              <a:t>开销大</a:t>
            </a:r>
          </a:p>
          <a:p>
            <a:pPr lvl="1"/>
            <a:r>
              <a:rPr lang="zh-CN" altLang="en-US" dirty="0"/>
              <a:t>延迟高</a:t>
            </a:r>
          </a:p>
          <a:p>
            <a:pPr lvl="2">
              <a:buFont typeface="Wingdings" panose="05000000000000000000" pitchFamily="2" charset="2"/>
              <a:buChar char="p"/>
            </a:pPr>
            <a:r>
              <a:rPr lang="zh-CN" altLang="en-US" sz="1800" dirty="0"/>
              <a:t>任务之间的衔接涉及</a:t>
            </a:r>
            <a:r>
              <a:rPr lang="en-US" altLang="zh-CN" sz="1800" dirty="0"/>
              <a:t>IO</a:t>
            </a:r>
            <a:r>
              <a:rPr lang="zh-CN" altLang="en-US" sz="1800" dirty="0"/>
              <a:t>开销</a:t>
            </a:r>
            <a:endParaRPr lang="en-US" altLang="zh-CN" sz="1800" dirty="0"/>
          </a:p>
          <a:p>
            <a:pPr lvl="2">
              <a:buFont typeface="Wingdings" panose="05000000000000000000" pitchFamily="2" charset="2"/>
              <a:buChar char="p"/>
            </a:pPr>
            <a:r>
              <a:rPr lang="zh-CN" altLang="en-US" sz="1800" dirty="0"/>
              <a:t>在前一个任务执行完成之前，其他任务就无法开始，难以胜任复杂、多阶段的计算任务 </a:t>
            </a:r>
          </a:p>
          <a:p>
            <a:r>
              <a:rPr lang="en-US" altLang="zh-CN" dirty="0"/>
              <a:t>Spark</a:t>
            </a:r>
            <a:r>
              <a:rPr lang="zh-CN" altLang="en-US" dirty="0"/>
              <a:t>在借鉴</a:t>
            </a:r>
            <a:r>
              <a:rPr lang="en-US" altLang="zh-CN" dirty="0"/>
              <a:t>Hadoop MapReduce</a:t>
            </a:r>
            <a:r>
              <a:rPr lang="zh-CN" altLang="en-US" dirty="0"/>
              <a:t>优点的同时，很好地解决了</a:t>
            </a:r>
            <a:r>
              <a:rPr lang="en-US" altLang="zh-CN" dirty="0"/>
              <a:t>MapReduce</a:t>
            </a:r>
            <a:r>
              <a:rPr lang="zh-CN" altLang="en-US" dirty="0"/>
              <a:t>所面临的问题</a:t>
            </a:r>
          </a:p>
          <a:p>
            <a:r>
              <a:rPr lang="zh-CN" altLang="en-US" dirty="0"/>
              <a:t>相比于</a:t>
            </a:r>
            <a:r>
              <a:rPr lang="en-US" altLang="zh-CN" dirty="0"/>
              <a:t>Hadoop MapReduce</a:t>
            </a:r>
            <a:r>
              <a:rPr lang="zh-CN" altLang="en-US" dirty="0"/>
              <a:t>，</a:t>
            </a:r>
            <a:r>
              <a:rPr lang="en-US" altLang="zh-CN" dirty="0"/>
              <a:t>Spark</a:t>
            </a:r>
            <a:r>
              <a:rPr lang="zh-CN" altLang="en-US" dirty="0"/>
              <a:t>主要具有如下优点：</a:t>
            </a:r>
          </a:p>
          <a:p>
            <a:pPr lvl="1"/>
            <a:r>
              <a:rPr lang="en-US" altLang="zh-CN" dirty="0"/>
              <a:t>Spark</a:t>
            </a:r>
            <a:r>
              <a:rPr lang="zh-CN" altLang="en-US" dirty="0"/>
              <a:t>的计算模式也属于</a:t>
            </a:r>
            <a:r>
              <a:rPr lang="en-US" altLang="zh-CN" dirty="0"/>
              <a:t>MapReduce</a:t>
            </a:r>
            <a:r>
              <a:rPr lang="zh-CN" altLang="en-US" dirty="0"/>
              <a:t>，但不局限于</a:t>
            </a:r>
            <a:r>
              <a:rPr lang="en-US" altLang="zh-CN" dirty="0"/>
              <a:t>Map</a:t>
            </a:r>
            <a:r>
              <a:rPr lang="zh-CN" altLang="en-US" dirty="0"/>
              <a:t>和</a:t>
            </a:r>
            <a:r>
              <a:rPr lang="en-US" altLang="zh-CN" dirty="0"/>
              <a:t>Reduce</a:t>
            </a:r>
            <a:r>
              <a:rPr lang="zh-CN" altLang="en-US" dirty="0"/>
              <a:t>操作，还提供了多种数据集操作类型，编程模型比</a:t>
            </a:r>
            <a:r>
              <a:rPr lang="en-US" altLang="zh-CN" dirty="0"/>
              <a:t>Hadoop MapReduce</a:t>
            </a:r>
            <a:r>
              <a:rPr lang="zh-CN" altLang="en-US" dirty="0"/>
              <a:t>更灵活</a:t>
            </a:r>
          </a:p>
          <a:p>
            <a:pPr lvl="1"/>
            <a:r>
              <a:rPr lang="en-US" altLang="zh-CN" dirty="0"/>
              <a:t>Spark</a:t>
            </a:r>
            <a:r>
              <a:rPr lang="zh-CN" altLang="en-US" dirty="0"/>
              <a:t>提供了内存计算，可将中间结果放到内存中，对于迭代运算效率更高</a:t>
            </a:r>
          </a:p>
          <a:p>
            <a:pPr lvl="1"/>
            <a:r>
              <a:rPr lang="en-US" altLang="zh-CN" dirty="0"/>
              <a:t>Spark</a:t>
            </a:r>
            <a:r>
              <a:rPr lang="zh-CN" altLang="en-US" dirty="0"/>
              <a:t>基于</a:t>
            </a:r>
            <a:r>
              <a:rPr lang="en-US" altLang="zh-CN" dirty="0"/>
              <a:t>DAG</a:t>
            </a:r>
            <a:r>
              <a:rPr lang="zh-CN" altLang="en-US" dirty="0"/>
              <a:t>的任务调度执行机制，要优于</a:t>
            </a:r>
            <a:r>
              <a:rPr lang="en-US" altLang="zh-CN" dirty="0"/>
              <a:t>Hadoop MapReduce</a:t>
            </a:r>
            <a:r>
              <a:rPr lang="zh-CN" altLang="en-US" dirty="0"/>
              <a:t>的迭代执行机制 </a:t>
            </a:r>
          </a:p>
          <a:p>
            <a:endParaRPr lang="zh-CN" altLang="en-US" dirty="0"/>
          </a:p>
        </p:txBody>
      </p:sp>
    </p:spTree>
    <p:extLst>
      <p:ext uri="{BB962C8B-B14F-4D97-AF65-F5344CB8AC3E}">
        <p14:creationId xmlns:p14="http://schemas.microsoft.com/office/powerpoint/2010/main" val="56278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E355FC0-D9FD-400A-B4EE-C51088168C61}"/>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BC755161-EAC0-4022-8723-715EFAB8D86B}"/>
              </a:ext>
            </a:extLst>
          </p:cNvPr>
          <p:cNvSpPr>
            <a:spLocks noGrp="1"/>
          </p:cNvSpPr>
          <p:nvPr>
            <p:ph type="body" sz="quarter" idx="15"/>
          </p:nvPr>
        </p:nvSpPr>
        <p:spPr/>
        <p:txBody>
          <a:bodyPr/>
          <a:lstStyle/>
          <a:p>
            <a:r>
              <a:rPr lang="en-US" altLang="zh-CN" dirty="0"/>
              <a:t>Spark</a:t>
            </a:r>
            <a:endParaRPr lang="zh-CN" altLang="en-US" dirty="0"/>
          </a:p>
        </p:txBody>
      </p:sp>
      <p:sp>
        <p:nvSpPr>
          <p:cNvPr id="4" name="文本占位符 3">
            <a:extLst>
              <a:ext uri="{FF2B5EF4-FFF2-40B4-BE49-F238E27FC236}">
                <a16:creationId xmlns:a16="http://schemas.microsoft.com/office/drawing/2014/main" id="{172AC4A0-F6AF-4A0E-A5A4-BBA7249E1A12}"/>
              </a:ext>
            </a:extLst>
          </p:cNvPr>
          <p:cNvSpPr>
            <a:spLocks noGrp="1"/>
          </p:cNvSpPr>
          <p:nvPr>
            <p:ph type="body" sz="quarter" idx="16"/>
          </p:nvPr>
        </p:nvSpPr>
        <p:spPr>
          <a:xfrm>
            <a:off x="695400" y="1385317"/>
            <a:ext cx="7721487" cy="3219450"/>
          </a:xfrm>
        </p:spPr>
        <p:txBody>
          <a:bodyPr/>
          <a:lstStyle/>
          <a:p>
            <a:r>
              <a:rPr lang="en-US" altLang="zh-CN" b="1" i="0" dirty="0">
                <a:solidFill>
                  <a:srgbClr val="FF0000"/>
                </a:solidFill>
                <a:effectLst/>
                <a:latin typeface="Avenir"/>
              </a:rPr>
              <a:t>2009 </a:t>
            </a:r>
            <a:r>
              <a:rPr lang="zh-CN" altLang="en-US" b="1" i="0" dirty="0">
                <a:solidFill>
                  <a:srgbClr val="FF0000"/>
                </a:solidFill>
                <a:effectLst/>
                <a:latin typeface="Avenir"/>
              </a:rPr>
              <a:t>年</a:t>
            </a:r>
            <a:r>
              <a:rPr lang="zh-CN" altLang="en-US" b="0" i="0" dirty="0">
                <a:solidFill>
                  <a:srgbClr val="4A4A4A"/>
                </a:solidFill>
                <a:effectLst/>
                <a:latin typeface="Avenir"/>
              </a:rPr>
              <a:t>，</a:t>
            </a:r>
            <a:r>
              <a:rPr lang="en-US" altLang="zh-CN" dirty="0"/>
              <a:t>Spark </a:t>
            </a:r>
            <a:r>
              <a:rPr lang="zh-CN" altLang="en-US" dirty="0"/>
              <a:t>诞生于伯克利大学 </a:t>
            </a:r>
            <a:r>
              <a:rPr lang="en-US" altLang="zh-CN" dirty="0" err="1"/>
              <a:t>AMPLab</a:t>
            </a:r>
            <a:r>
              <a:rPr lang="zh-CN" altLang="en-US" dirty="0"/>
              <a:t>（</a:t>
            </a:r>
            <a:r>
              <a:rPr lang="en-US" altLang="zh-CN" dirty="0"/>
              <a:t>Algorithms</a:t>
            </a:r>
            <a:r>
              <a:rPr lang="zh-CN" altLang="en-US" dirty="0"/>
              <a:t>，</a:t>
            </a:r>
            <a:r>
              <a:rPr lang="en-US" altLang="zh-CN" dirty="0"/>
              <a:t>Machines and People</a:t>
            </a:r>
            <a:r>
              <a:rPr lang="zh-CN" altLang="en-US" dirty="0"/>
              <a:t>），最开初属于伯克利大学的研究性项目</a:t>
            </a:r>
            <a:endParaRPr lang="en-US" altLang="zh-CN" dirty="0"/>
          </a:p>
          <a:p>
            <a:r>
              <a:rPr lang="en-US" altLang="zh-CN" dirty="0"/>
              <a:t>Spark </a:t>
            </a:r>
            <a:r>
              <a:rPr lang="zh-CN" altLang="en-US" dirty="0"/>
              <a:t>的核心 </a:t>
            </a:r>
            <a:r>
              <a:rPr lang="en-US" altLang="zh-CN" dirty="0"/>
              <a:t>RDD</a:t>
            </a:r>
            <a:r>
              <a:rPr lang="zh-CN" altLang="en-US" dirty="0"/>
              <a:t>（</a:t>
            </a:r>
            <a:r>
              <a:rPr lang="en-US" altLang="zh-CN" dirty="0"/>
              <a:t>resilient distributed datasets</a:t>
            </a:r>
            <a:r>
              <a:rPr lang="zh-CN" altLang="en-US" dirty="0"/>
              <a:t>），以及流处理，</a:t>
            </a:r>
            <a:r>
              <a:rPr lang="en-US" altLang="zh-CN" dirty="0"/>
              <a:t>Spark SQL</a:t>
            </a:r>
            <a:r>
              <a:rPr lang="zh-CN" altLang="en-US" dirty="0"/>
              <a:t>，</a:t>
            </a:r>
            <a:r>
              <a:rPr lang="en-US" altLang="zh-CN" dirty="0"/>
              <a:t>Spark </a:t>
            </a:r>
            <a:r>
              <a:rPr lang="en-US" altLang="zh-CN" dirty="0" err="1"/>
              <a:t>MLlib</a:t>
            </a:r>
            <a:r>
              <a:rPr lang="zh-CN" altLang="en-US" dirty="0"/>
              <a:t>等功能，都脱胎于学术研究论文</a:t>
            </a:r>
            <a:endParaRPr lang="en-US" altLang="zh-CN" dirty="0"/>
          </a:p>
          <a:p>
            <a:r>
              <a:rPr lang="zh-CN" altLang="en-US" dirty="0"/>
              <a:t>无论是性能，还是方案的统一性，对比传统的 </a:t>
            </a:r>
            <a:r>
              <a:rPr lang="en-US" altLang="zh-CN" dirty="0"/>
              <a:t>Hadoop</a:t>
            </a:r>
            <a:r>
              <a:rPr lang="zh-CN" altLang="en-US" dirty="0"/>
              <a:t>，优势都非常明显</a:t>
            </a:r>
          </a:p>
        </p:txBody>
      </p:sp>
      <p:pic>
        <p:nvPicPr>
          <p:cNvPr id="6" name="图片 5">
            <a:extLst>
              <a:ext uri="{FF2B5EF4-FFF2-40B4-BE49-F238E27FC236}">
                <a16:creationId xmlns:a16="http://schemas.microsoft.com/office/drawing/2014/main" id="{AF643541-5F2B-4499-8F35-3A006F89B023}"/>
              </a:ext>
            </a:extLst>
          </p:cNvPr>
          <p:cNvPicPr>
            <a:picLocks noChangeAspect="1"/>
          </p:cNvPicPr>
          <p:nvPr/>
        </p:nvPicPr>
        <p:blipFill>
          <a:blip r:embed="rId2"/>
          <a:stretch>
            <a:fillRect/>
          </a:stretch>
        </p:blipFill>
        <p:spPr>
          <a:xfrm>
            <a:off x="8624236" y="551397"/>
            <a:ext cx="2621235" cy="2989625"/>
          </a:xfrm>
          <a:prstGeom prst="rect">
            <a:avLst/>
          </a:prstGeom>
          <a:ln>
            <a:noFill/>
          </a:ln>
          <a:effectLst>
            <a:outerShdw blurRad="190500" algn="tl" rotWithShape="0">
              <a:srgbClr val="000000">
                <a:alpha val="70000"/>
              </a:srgbClr>
            </a:outerShdw>
          </a:effectLst>
        </p:spPr>
      </p:pic>
      <p:sp>
        <p:nvSpPr>
          <p:cNvPr id="8" name="文本框 7">
            <a:extLst>
              <a:ext uri="{FF2B5EF4-FFF2-40B4-BE49-F238E27FC236}">
                <a16:creationId xmlns:a16="http://schemas.microsoft.com/office/drawing/2014/main" id="{4DC99092-0A31-401A-9A2A-AD4AE9263F08}"/>
              </a:ext>
            </a:extLst>
          </p:cNvPr>
          <p:cNvSpPr txBox="1"/>
          <p:nvPr/>
        </p:nvSpPr>
        <p:spPr>
          <a:xfrm>
            <a:off x="9163280" y="3700804"/>
            <a:ext cx="1842571" cy="369332"/>
          </a:xfrm>
          <a:prstGeom prst="rect">
            <a:avLst/>
          </a:prstGeom>
          <a:noFill/>
        </p:spPr>
        <p:txBody>
          <a:bodyPr wrap="square">
            <a:spAutoFit/>
          </a:bodyPr>
          <a:lstStyle/>
          <a:p>
            <a:r>
              <a:rPr lang="en-US" altLang="zh-CN" b="0" i="0" dirty="0" err="1">
                <a:solidFill>
                  <a:srgbClr val="4A4A4A"/>
                </a:solidFill>
                <a:effectLst/>
                <a:latin typeface="Avenir"/>
              </a:rPr>
              <a:t>Matei</a:t>
            </a:r>
            <a:r>
              <a:rPr lang="en-US" altLang="zh-CN" b="0" i="0" dirty="0">
                <a:solidFill>
                  <a:srgbClr val="4A4A4A"/>
                </a:solidFill>
                <a:effectLst/>
                <a:latin typeface="Avenir"/>
              </a:rPr>
              <a:t> </a:t>
            </a:r>
            <a:r>
              <a:rPr lang="en-US" altLang="zh-CN" b="0" i="0" dirty="0" err="1">
                <a:solidFill>
                  <a:srgbClr val="4A4A4A"/>
                </a:solidFill>
                <a:effectLst/>
                <a:latin typeface="Avenir"/>
              </a:rPr>
              <a:t>Zaharia</a:t>
            </a:r>
            <a:endParaRPr lang="zh-CN" altLang="en-US" dirty="0"/>
          </a:p>
        </p:txBody>
      </p:sp>
      <p:pic>
        <p:nvPicPr>
          <p:cNvPr id="10" name="图片 9">
            <a:extLst>
              <a:ext uri="{FF2B5EF4-FFF2-40B4-BE49-F238E27FC236}">
                <a16:creationId xmlns:a16="http://schemas.microsoft.com/office/drawing/2014/main" id="{C42DE17E-3A26-46B4-8387-EFD2181A857B}"/>
              </a:ext>
            </a:extLst>
          </p:cNvPr>
          <p:cNvPicPr>
            <a:picLocks noChangeAspect="1"/>
          </p:cNvPicPr>
          <p:nvPr/>
        </p:nvPicPr>
        <p:blipFill>
          <a:blip r:embed="rId3"/>
          <a:stretch>
            <a:fillRect/>
          </a:stretch>
        </p:blipFill>
        <p:spPr>
          <a:xfrm>
            <a:off x="3922223" y="4604767"/>
            <a:ext cx="3614738" cy="1882918"/>
          </a:xfrm>
          <a:prstGeom prst="rect">
            <a:avLst/>
          </a:prstGeom>
        </p:spPr>
      </p:pic>
    </p:spTree>
    <p:extLst>
      <p:ext uri="{BB962C8B-B14F-4D97-AF65-F5344CB8AC3E}">
        <p14:creationId xmlns:p14="http://schemas.microsoft.com/office/powerpoint/2010/main" val="428970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2AF797-1647-4084-9EFB-DC138F7D9CD0}"/>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F719DC84-0CC1-47D9-BC44-5976732FE68B}"/>
              </a:ext>
            </a:extLst>
          </p:cNvPr>
          <p:cNvSpPr>
            <a:spLocks noGrp="1"/>
          </p:cNvSpPr>
          <p:nvPr>
            <p:ph type="body" sz="quarter" idx="15"/>
          </p:nvPr>
        </p:nvSpPr>
        <p:spPr/>
        <p:txBody>
          <a:bodyPr/>
          <a:lstStyle/>
          <a:p>
            <a:endParaRPr lang="zh-CN" altLang="en-US"/>
          </a:p>
        </p:txBody>
      </p:sp>
      <p:sp>
        <p:nvSpPr>
          <p:cNvPr id="4" name="文本占位符 3">
            <a:extLst>
              <a:ext uri="{FF2B5EF4-FFF2-40B4-BE49-F238E27FC236}">
                <a16:creationId xmlns:a16="http://schemas.microsoft.com/office/drawing/2014/main" id="{0FBD2BC7-6ADB-4BA4-A496-4B983544D877}"/>
              </a:ext>
            </a:extLst>
          </p:cNvPr>
          <p:cNvSpPr>
            <a:spLocks noGrp="1"/>
          </p:cNvSpPr>
          <p:nvPr>
            <p:ph type="body" sz="quarter" idx="16"/>
          </p:nvPr>
        </p:nvSpPr>
        <p:spPr/>
        <p:txBody>
          <a:bodyPr/>
          <a:lstStyle/>
          <a:p>
            <a:endParaRPr lang="zh-CN" altLang="en-US"/>
          </a:p>
        </p:txBody>
      </p:sp>
      <p:graphicFrame>
        <p:nvGraphicFramePr>
          <p:cNvPr id="6" name="Object 1">
            <a:extLst>
              <a:ext uri="{FF2B5EF4-FFF2-40B4-BE49-F238E27FC236}">
                <a16:creationId xmlns:a16="http://schemas.microsoft.com/office/drawing/2014/main" id="{CC6A7731-AD76-4240-98C7-20E64F3E7E68}"/>
              </a:ext>
            </a:extLst>
          </p:cNvPr>
          <p:cNvGraphicFramePr>
            <a:graphicFrameLocks noChangeAspect="1"/>
          </p:cNvGraphicFramePr>
          <p:nvPr>
            <p:extLst>
              <p:ext uri="{D42A27DB-BD31-4B8C-83A1-F6EECF244321}">
                <p14:modId xmlns:p14="http://schemas.microsoft.com/office/powerpoint/2010/main" val="3478873209"/>
              </p:ext>
            </p:extLst>
          </p:nvPr>
        </p:nvGraphicFramePr>
        <p:xfrm>
          <a:off x="2636108" y="305157"/>
          <a:ext cx="6705600" cy="6495093"/>
        </p:xfrm>
        <a:graphic>
          <a:graphicData uri="http://schemas.openxmlformats.org/presentationml/2006/ole">
            <mc:AlternateContent xmlns:mc="http://schemas.openxmlformats.org/markup-compatibility/2006">
              <mc:Choice xmlns:v="urn:schemas-microsoft-com:vml" Requires="v">
                <p:oleObj spid="_x0000_s2109" r:id="rId3" imgW="9972554" imgH="9677561" progId="Visio.Drawing.15">
                  <p:embed/>
                </p:oleObj>
              </mc:Choice>
              <mc:Fallback>
                <p:oleObj r:id="rId3" imgW="9972554" imgH="9677561" progId="Visio.Drawing.15">
                  <p:embed/>
                  <p:pic>
                    <p:nvPicPr>
                      <p:cNvPr id="2050" name="Object 1">
                        <a:extLst>
                          <a:ext uri="{FF2B5EF4-FFF2-40B4-BE49-F238E27FC236}">
                            <a16:creationId xmlns:a16="http://schemas.microsoft.com/office/drawing/2014/main" id="{09AAA7F2-2894-4690-A30D-C39680AA4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108" y="305157"/>
                        <a:ext cx="6705600" cy="6495093"/>
                      </a:xfrm>
                      <a:prstGeom prst="rect">
                        <a:avLst/>
                      </a:prstGeom>
                      <a:noFill/>
                    </p:spPr>
                  </p:pic>
                </p:oleObj>
              </mc:Fallback>
            </mc:AlternateContent>
          </a:graphicData>
        </a:graphic>
      </p:graphicFrame>
    </p:spTree>
    <p:extLst>
      <p:ext uri="{BB962C8B-B14F-4D97-AF65-F5344CB8AC3E}">
        <p14:creationId xmlns:p14="http://schemas.microsoft.com/office/powerpoint/2010/main" val="213334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6DB49F-52AF-4468-A1E4-8FB21AEF4439}"/>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93DBBDFB-D518-40C9-891F-B387B56973E1}"/>
              </a:ext>
            </a:extLst>
          </p:cNvPr>
          <p:cNvSpPr>
            <a:spLocks noGrp="1"/>
          </p:cNvSpPr>
          <p:nvPr>
            <p:ph type="body" sz="quarter" idx="15"/>
          </p:nvPr>
        </p:nvSpPr>
        <p:spPr/>
        <p:txBody>
          <a:bodyPr/>
          <a:lstStyle/>
          <a:p>
            <a:endParaRPr lang="zh-CN" altLang="en-US"/>
          </a:p>
        </p:txBody>
      </p:sp>
      <p:sp>
        <p:nvSpPr>
          <p:cNvPr id="4" name="文本占位符 3">
            <a:extLst>
              <a:ext uri="{FF2B5EF4-FFF2-40B4-BE49-F238E27FC236}">
                <a16:creationId xmlns:a16="http://schemas.microsoft.com/office/drawing/2014/main" id="{BDE58B96-B869-471D-AF4F-9C84CC973D28}"/>
              </a:ext>
            </a:extLst>
          </p:cNvPr>
          <p:cNvSpPr>
            <a:spLocks noGrp="1"/>
          </p:cNvSpPr>
          <p:nvPr>
            <p:ph type="body" sz="quarter" idx="16"/>
          </p:nvPr>
        </p:nvSpPr>
        <p:spPr>
          <a:xfrm>
            <a:off x="695400" y="1112813"/>
            <a:ext cx="10932308" cy="3219450"/>
          </a:xfrm>
        </p:spPr>
        <p:txBody>
          <a:bodyPr/>
          <a:lstStyle/>
          <a:p>
            <a:r>
              <a:rPr lang="zh-CN" altLang="en-US" dirty="0"/>
              <a:t>使用</a:t>
            </a:r>
            <a:r>
              <a:rPr lang="en-US" altLang="zh-CN" dirty="0"/>
              <a:t>Hadoop</a:t>
            </a:r>
            <a:r>
              <a:rPr lang="zh-CN" altLang="en-US" dirty="0"/>
              <a:t>进行迭代计算非常耗资源</a:t>
            </a:r>
          </a:p>
          <a:p>
            <a:r>
              <a:rPr lang="en-US" altLang="zh-CN" dirty="0"/>
              <a:t>Spark</a:t>
            </a:r>
            <a:r>
              <a:rPr lang="zh-CN" altLang="en-US" dirty="0"/>
              <a:t>将数据载入内存后，之后的迭代计算都可以直接使用内存中的中间结果作运算，避免了从磁盘中频繁读取数据</a:t>
            </a:r>
            <a:endParaRPr lang="en-US" altLang="zh-CN" dirty="0"/>
          </a:p>
          <a:p>
            <a:r>
              <a:rPr lang="en-US" altLang="zh-CN" sz="2400" dirty="0">
                <a:latin typeface="微软雅黑" panose="020B0503020204020204" pitchFamily="34" charset="-122"/>
                <a:ea typeface="微软雅黑" panose="020B0503020204020204" pitchFamily="34" charset="-122"/>
              </a:rPr>
              <a:t>Spark</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Hadoop</a:t>
            </a:r>
            <a:r>
              <a:rPr lang="zh-CN" altLang="en-US" sz="2400" dirty="0">
                <a:latin typeface="微软雅黑" panose="020B0503020204020204" pitchFamily="34" charset="-122"/>
                <a:ea typeface="微软雅黑" panose="020B0503020204020204" pitchFamily="34" charset="-122"/>
              </a:rPr>
              <a:t>生态系统共存共荣，</a:t>
            </a:r>
            <a:r>
              <a:rPr lang="en-US" altLang="zh-CN" sz="2400" dirty="0">
                <a:latin typeface="微软雅黑" panose="020B0503020204020204" pitchFamily="34" charset="-122"/>
                <a:ea typeface="微软雅黑" panose="020B0503020204020204" pitchFamily="34" charset="-122"/>
              </a:rPr>
              <a:t>Spark</a:t>
            </a:r>
            <a:r>
              <a:rPr lang="zh-CN" altLang="en-US" sz="2400" dirty="0">
                <a:latin typeface="微软雅黑" panose="020B0503020204020204" pitchFamily="34" charset="-122"/>
                <a:ea typeface="微软雅黑" panose="020B0503020204020204" pitchFamily="34" charset="-122"/>
              </a:rPr>
              <a:t>借助于</a:t>
            </a:r>
            <a:r>
              <a:rPr lang="en-US" altLang="zh-CN" sz="2400" dirty="0">
                <a:latin typeface="微软雅黑" panose="020B0503020204020204" pitchFamily="34" charset="-122"/>
                <a:ea typeface="微软雅黑" panose="020B0503020204020204" pitchFamily="34" charset="-122"/>
              </a:rPr>
              <a:t>Hadoop</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HDFS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HBase</a:t>
            </a:r>
            <a:r>
              <a:rPr lang="zh-CN" altLang="en-US" sz="2400" dirty="0">
                <a:latin typeface="微软雅黑" panose="020B0503020204020204" pitchFamily="34" charset="-122"/>
                <a:ea typeface="微软雅黑" panose="020B0503020204020204" pitchFamily="34" charset="-122"/>
              </a:rPr>
              <a:t>等来完成数据的存储，然后，由</a:t>
            </a:r>
            <a:r>
              <a:rPr lang="en-US" altLang="zh-CN" sz="2400" dirty="0">
                <a:latin typeface="微软雅黑" panose="020B0503020204020204" pitchFamily="34" charset="-122"/>
                <a:ea typeface="微软雅黑" panose="020B0503020204020204" pitchFamily="34" charset="-122"/>
              </a:rPr>
              <a:t>Spark</a:t>
            </a:r>
            <a:r>
              <a:rPr lang="zh-CN" altLang="en-US" sz="2400" dirty="0">
                <a:latin typeface="微软雅黑" panose="020B0503020204020204" pitchFamily="34" charset="-122"/>
                <a:ea typeface="微软雅黑" panose="020B0503020204020204" pitchFamily="34" charset="-122"/>
              </a:rPr>
              <a:t>完成数据的计算</a:t>
            </a:r>
          </a:p>
          <a:p>
            <a:endParaRPr lang="zh-CN" altLang="en-US" dirty="0"/>
          </a:p>
          <a:p>
            <a:endParaRPr lang="zh-CN" altLang="en-US" dirty="0"/>
          </a:p>
        </p:txBody>
      </p:sp>
      <p:graphicFrame>
        <p:nvGraphicFramePr>
          <p:cNvPr id="6" name="图表 5">
            <a:extLst>
              <a:ext uri="{FF2B5EF4-FFF2-40B4-BE49-F238E27FC236}">
                <a16:creationId xmlns:a16="http://schemas.microsoft.com/office/drawing/2014/main" id="{CBE49A7C-03C5-4804-80B3-06EE411EABE7}"/>
              </a:ext>
            </a:extLst>
          </p:cNvPr>
          <p:cNvGraphicFramePr/>
          <p:nvPr>
            <p:extLst>
              <p:ext uri="{D42A27DB-BD31-4B8C-83A1-F6EECF244321}">
                <p14:modId xmlns:p14="http://schemas.microsoft.com/office/powerpoint/2010/main" val="3003223295"/>
              </p:ext>
            </p:extLst>
          </p:nvPr>
        </p:nvGraphicFramePr>
        <p:xfrm>
          <a:off x="3901069" y="3306825"/>
          <a:ext cx="3247977" cy="2438362"/>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3">
            <a:extLst>
              <a:ext uri="{FF2B5EF4-FFF2-40B4-BE49-F238E27FC236}">
                <a16:creationId xmlns:a16="http://schemas.microsoft.com/office/drawing/2014/main" id="{66A187B9-1C1C-4471-B8A1-039B659CBD3B}"/>
              </a:ext>
            </a:extLst>
          </p:cNvPr>
          <p:cNvSpPr>
            <a:spLocks noChangeArrowheads="1"/>
          </p:cNvSpPr>
          <p:nvPr/>
        </p:nvSpPr>
        <p:spPr bwMode="auto">
          <a:xfrm>
            <a:off x="3291413" y="5897605"/>
            <a:ext cx="571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dirty="0">
                <a:latin typeface="+mj-ea"/>
                <a:ea typeface="+mj-ea"/>
              </a:rPr>
              <a:t>图</a:t>
            </a:r>
            <a:r>
              <a:rPr lang="en-US" altLang="zh-CN" dirty="0">
                <a:latin typeface="+mj-ea"/>
                <a:ea typeface="+mj-ea"/>
              </a:rPr>
              <a:t> Hadoop</a:t>
            </a:r>
            <a:r>
              <a:rPr lang="zh-CN" altLang="zh-CN" dirty="0">
                <a:latin typeface="+mj-ea"/>
                <a:ea typeface="+mj-ea"/>
              </a:rPr>
              <a:t>与</a:t>
            </a:r>
            <a:r>
              <a:rPr lang="en-US" altLang="zh-CN" dirty="0">
                <a:latin typeface="+mj-ea"/>
                <a:ea typeface="+mj-ea"/>
              </a:rPr>
              <a:t>Spark</a:t>
            </a:r>
            <a:r>
              <a:rPr lang="zh-CN" altLang="zh-CN" dirty="0">
                <a:latin typeface="+mj-ea"/>
                <a:ea typeface="+mj-ea"/>
              </a:rPr>
              <a:t>执行逻辑回归的时间对比</a:t>
            </a:r>
            <a:endParaRPr lang="zh-CN" altLang="en-US" dirty="0">
              <a:latin typeface="+mj-ea"/>
              <a:ea typeface="+mj-ea"/>
            </a:endParaRPr>
          </a:p>
        </p:txBody>
      </p:sp>
    </p:spTree>
    <p:extLst>
      <p:ext uri="{BB962C8B-B14F-4D97-AF65-F5344CB8AC3E}">
        <p14:creationId xmlns:p14="http://schemas.microsoft.com/office/powerpoint/2010/main" val="126284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F781396-9717-4ED2-9AE6-CB87C77E5216}"/>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D2AD0E87-DA3F-462B-BE40-A72C8BFDEA37}"/>
              </a:ext>
            </a:extLst>
          </p:cNvPr>
          <p:cNvSpPr>
            <a:spLocks noGrp="1"/>
          </p:cNvSpPr>
          <p:nvPr>
            <p:ph type="body" sz="quarter" idx="15"/>
          </p:nvPr>
        </p:nvSpPr>
        <p:spPr/>
        <p:txBody>
          <a:bodyPr/>
          <a:lstStyle/>
          <a:p>
            <a:r>
              <a:rPr lang="en-US" altLang="zh-CN" dirty="0" err="1"/>
              <a:t>Flink</a:t>
            </a:r>
            <a:endParaRPr lang="zh-CN" altLang="en-US" dirty="0"/>
          </a:p>
        </p:txBody>
      </p:sp>
      <p:sp>
        <p:nvSpPr>
          <p:cNvPr id="4" name="文本占位符 3">
            <a:extLst>
              <a:ext uri="{FF2B5EF4-FFF2-40B4-BE49-F238E27FC236}">
                <a16:creationId xmlns:a16="http://schemas.microsoft.com/office/drawing/2014/main" id="{23910278-03DB-4380-845F-3A600BBB720D}"/>
              </a:ext>
            </a:extLst>
          </p:cNvPr>
          <p:cNvSpPr>
            <a:spLocks noGrp="1"/>
          </p:cNvSpPr>
          <p:nvPr>
            <p:ph type="body" sz="quarter" idx="16"/>
          </p:nvPr>
        </p:nvSpPr>
        <p:spPr>
          <a:xfrm>
            <a:off x="472664" y="1136172"/>
            <a:ext cx="8043375" cy="3219450"/>
          </a:xfrm>
        </p:spPr>
        <p:txBody>
          <a:bodyPr/>
          <a:lstStyle/>
          <a:p>
            <a:r>
              <a:rPr lang="en-US" altLang="zh-CN" b="1" dirty="0">
                <a:solidFill>
                  <a:srgbClr val="FF0000"/>
                </a:solidFill>
              </a:rPr>
              <a:t>2010 </a:t>
            </a:r>
            <a:r>
              <a:rPr lang="zh-CN" altLang="en-US" b="1" dirty="0">
                <a:solidFill>
                  <a:srgbClr val="FF0000"/>
                </a:solidFill>
              </a:rPr>
              <a:t>年</a:t>
            </a:r>
            <a:r>
              <a:rPr lang="zh-CN" altLang="en-US" dirty="0"/>
              <a:t>，</a:t>
            </a:r>
            <a:r>
              <a:rPr lang="en-US" altLang="zh-CN" dirty="0" err="1"/>
              <a:t>Flink</a:t>
            </a:r>
            <a:r>
              <a:rPr lang="en-US" altLang="zh-CN" dirty="0"/>
              <a:t> </a:t>
            </a:r>
            <a:r>
              <a:rPr lang="zh-CN" altLang="en-US" dirty="0"/>
              <a:t>脱胎于德国柏林工业大学研究项目 </a:t>
            </a:r>
            <a:r>
              <a:rPr lang="en-US" altLang="zh-CN" dirty="0"/>
              <a:t>Stratosphere: Information Management on the Cloud</a:t>
            </a:r>
            <a:r>
              <a:rPr lang="zh-CN" altLang="en-US" dirty="0"/>
              <a:t>，由 </a:t>
            </a:r>
            <a:r>
              <a:rPr lang="en-US" altLang="zh-CN" dirty="0"/>
              <a:t>German Research Foundation(DFG) </a:t>
            </a:r>
            <a:r>
              <a:rPr lang="zh-CN" altLang="en-US" dirty="0"/>
              <a:t>建立的这个 </a:t>
            </a:r>
            <a:r>
              <a:rPr lang="en-US" altLang="zh-CN" dirty="0"/>
              <a:t>Stratosphere </a:t>
            </a:r>
            <a:r>
              <a:rPr lang="zh-CN" altLang="en-US" dirty="0"/>
              <a:t>项目，生成了一支分支便是 </a:t>
            </a:r>
            <a:r>
              <a:rPr lang="en-US" altLang="zh-CN" dirty="0" err="1"/>
              <a:t>Flink</a:t>
            </a:r>
            <a:endParaRPr lang="en-US" altLang="zh-CN" dirty="0"/>
          </a:p>
          <a:p>
            <a:r>
              <a:rPr lang="en-US" altLang="zh-CN" dirty="0"/>
              <a:t>Volker </a:t>
            </a:r>
            <a:r>
              <a:rPr lang="en-US" altLang="zh-CN" dirty="0" err="1"/>
              <a:t>Markl</a:t>
            </a:r>
            <a:r>
              <a:rPr lang="en-US" altLang="zh-CN" dirty="0"/>
              <a:t> </a:t>
            </a:r>
            <a:r>
              <a:rPr lang="zh-CN" altLang="en-US" dirty="0"/>
              <a:t>教授发起，主要开发人员包括 </a:t>
            </a:r>
            <a:r>
              <a:rPr lang="en-US" altLang="zh-CN" dirty="0"/>
              <a:t>Stephan Ewen</a:t>
            </a:r>
            <a:r>
              <a:rPr lang="zh-CN" altLang="en-US" dirty="0"/>
              <a:t>、</a:t>
            </a:r>
            <a:r>
              <a:rPr lang="en-US" altLang="zh-CN" dirty="0"/>
              <a:t>Fabian </a:t>
            </a:r>
            <a:r>
              <a:rPr lang="en-US" altLang="zh-CN" dirty="0" err="1"/>
              <a:t>Hueske</a:t>
            </a:r>
            <a:endParaRPr lang="en-US" altLang="zh-CN" dirty="0"/>
          </a:p>
          <a:p>
            <a:r>
              <a:rPr lang="zh-CN" altLang="en-US" b="0" i="0" dirty="0">
                <a:solidFill>
                  <a:srgbClr val="4D4D4D"/>
                </a:solidFill>
                <a:effectLst/>
                <a:latin typeface="Microsoft YaHei" panose="020B0503020204020204" pitchFamily="34" charset="-122"/>
                <a:ea typeface="Microsoft YaHei" panose="020B0503020204020204" pitchFamily="34" charset="-122"/>
              </a:rPr>
              <a:t>在德语中，</a:t>
            </a:r>
            <a:r>
              <a:rPr lang="en-US" altLang="zh-CN" b="0" i="0" dirty="0" err="1">
                <a:solidFill>
                  <a:srgbClr val="4D4D4D"/>
                </a:solidFill>
                <a:effectLst/>
                <a:latin typeface="Microsoft YaHei" panose="020B0503020204020204" pitchFamily="34" charset="-122"/>
                <a:ea typeface="Microsoft YaHei" panose="020B0503020204020204" pitchFamily="34" charset="-122"/>
              </a:rPr>
              <a:t>flink</a:t>
            </a:r>
            <a:r>
              <a:rPr lang="en-US" altLang="zh-CN" b="0" i="0" dirty="0">
                <a:solidFill>
                  <a:srgbClr val="4D4D4D"/>
                </a:solidFill>
                <a:effectLst/>
                <a:latin typeface="Microsoft YaHei" panose="020B0503020204020204" pitchFamily="34" charset="-122"/>
                <a:ea typeface="Microsoft YaHei" panose="020B0503020204020204" pitchFamily="34" charset="-122"/>
              </a:rPr>
              <a:t> </a:t>
            </a:r>
            <a:r>
              <a:rPr lang="zh-CN" altLang="en-US" b="0" i="0" dirty="0">
                <a:solidFill>
                  <a:srgbClr val="4D4D4D"/>
                </a:solidFill>
                <a:effectLst/>
                <a:latin typeface="Microsoft YaHei" panose="020B0503020204020204" pitchFamily="34" charset="-122"/>
                <a:ea typeface="Microsoft YaHei" panose="020B0503020204020204" pitchFamily="34" charset="-122"/>
              </a:rPr>
              <a:t>一词表示快速和灵巧。项目采用一只松鼠的彩色图案作为 </a:t>
            </a:r>
            <a:r>
              <a:rPr lang="en-US" altLang="zh-CN" b="0" i="0" dirty="0">
                <a:solidFill>
                  <a:srgbClr val="4D4D4D"/>
                </a:solidFill>
                <a:effectLst/>
                <a:latin typeface="Microsoft YaHei" panose="020B0503020204020204" pitchFamily="34" charset="-122"/>
                <a:ea typeface="Microsoft YaHei" panose="020B0503020204020204" pitchFamily="34" charset="-122"/>
              </a:rPr>
              <a:t>logo</a:t>
            </a:r>
          </a:p>
          <a:p>
            <a:endParaRPr lang="zh-CN" altLang="en-US" dirty="0"/>
          </a:p>
        </p:txBody>
      </p:sp>
      <p:pic>
        <p:nvPicPr>
          <p:cNvPr id="6" name="图片 5">
            <a:extLst>
              <a:ext uri="{FF2B5EF4-FFF2-40B4-BE49-F238E27FC236}">
                <a16:creationId xmlns:a16="http://schemas.microsoft.com/office/drawing/2014/main" id="{23C69A34-B7E0-439C-B655-C216F73BD172}"/>
              </a:ext>
            </a:extLst>
          </p:cNvPr>
          <p:cNvPicPr>
            <a:picLocks noChangeAspect="1"/>
          </p:cNvPicPr>
          <p:nvPr/>
        </p:nvPicPr>
        <p:blipFill>
          <a:blip r:embed="rId2"/>
          <a:stretch>
            <a:fillRect/>
          </a:stretch>
        </p:blipFill>
        <p:spPr>
          <a:xfrm>
            <a:off x="8796165" y="1682896"/>
            <a:ext cx="2474090" cy="3069124"/>
          </a:xfrm>
          <a:prstGeom prst="rect">
            <a:avLst/>
          </a:prstGeom>
          <a:ln>
            <a:noFill/>
          </a:ln>
          <a:effectLst>
            <a:outerShdw blurRad="190500" algn="tl" rotWithShape="0">
              <a:srgbClr val="000000">
                <a:alpha val="70000"/>
              </a:srgbClr>
            </a:outerShdw>
          </a:effectLst>
        </p:spPr>
      </p:pic>
      <p:sp>
        <p:nvSpPr>
          <p:cNvPr id="8" name="文本框 7">
            <a:extLst>
              <a:ext uri="{FF2B5EF4-FFF2-40B4-BE49-F238E27FC236}">
                <a16:creationId xmlns:a16="http://schemas.microsoft.com/office/drawing/2014/main" id="{00AB0A29-BB06-4663-85D7-B19F77046C57}"/>
              </a:ext>
            </a:extLst>
          </p:cNvPr>
          <p:cNvSpPr txBox="1"/>
          <p:nvPr/>
        </p:nvSpPr>
        <p:spPr>
          <a:xfrm>
            <a:off x="9247186" y="5148417"/>
            <a:ext cx="2712904" cy="369332"/>
          </a:xfrm>
          <a:prstGeom prst="rect">
            <a:avLst/>
          </a:prstGeom>
          <a:noFill/>
        </p:spPr>
        <p:txBody>
          <a:bodyPr wrap="square">
            <a:spAutoFit/>
          </a:bodyPr>
          <a:lstStyle/>
          <a:p>
            <a:r>
              <a:rPr lang="en-US" altLang="zh-CN" dirty="0"/>
              <a:t>Volker </a:t>
            </a:r>
            <a:r>
              <a:rPr lang="en-US" altLang="zh-CN" dirty="0" err="1"/>
              <a:t>Markl</a:t>
            </a:r>
            <a:r>
              <a:rPr lang="en-US" altLang="zh-CN" dirty="0"/>
              <a:t> </a:t>
            </a:r>
            <a:r>
              <a:rPr lang="zh-CN" altLang="en-US" dirty="0"/>
              <a:t>教授</a:t>
            </a:r>
          </a:p>
        </p:txBody>
      </p:sp>
      <p:pic>
        <p:nvPicPr>
          <p:cNvPr id="12" name="图片 11">
            <a:extLst>
              <a:ext uri="{FF2B5EF4-FFF2-40B4-BE49-F238E27FC236}">
                <a16:creationId xmlns:a16="http://schemas.microsoft.com/office/drawing/2014/main" id="{E34A5F56-34B5-4AFA-954E-610559939B76}"/>
              </a:ext>
            </a:extLst>
          </p:cNvPr>
          <p:cNvPicPr>
            <a:picLocks noChangeAspect="1"/>
          </p:cNvPicPr>
          <p:nvPr/>
        </p:nvPicPr>
        <p:blipFill>
          <a:blip r:embed="rId3"/>
          <a:stretch>
            <a:fillRect/>
          </a:stretch>
        </p:blipFill>
        <p:spPr>
          <a:xfrm>
            <a:off x="2146664" y="4280263"/>
            <a:ext cx="4695373" cy="2474971"/>
          </a:xfrm>
          <a:prstGeom prst="rect">
            <a:avLst/>
          </a:prstGeom>
        </p:spPr>
      </p:pic>
    </p:spTree>
    <p:extLst>
      <p:ext uri="{BB962C8B-B14F-4D97-AF65-F5344CB8AC3E}">
        <p14:creationId xmlns:p14="http://schemas.microsoft.com/office/powerpoint/2010/main" val="162577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953890C-D55C-4146-8722-D48AE88659A6}"/>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23C53376-07E0-4B4B-8951-23CFE822B0E4}"/>
              </a:ext>
            </a:extLst>
          </p:cNvPr>
          <p:cNvSpPr>
            <a:spLocks noGrp="1"/>
          </p:cNvSpPr>
          <p:nvPr>
            <p:ph type="body" sz="quarter" idx="15"/>
          </p:nvPr>
        </p:nvSpPr>
        <p:spPr/>
        <p:txBody>
          <a:bodyPr/>
          <a:lstStyle/>
          <a:p>
            <a:r>
              <a:rPr lang="en-US" altLang="zh-CN" dirty="0" err="1"/>
              <a:t>Flink</a:t>
            </a:r>
            <a:endParaRPr lang="zh-CN" altLang="en-US" dirty="0"/>
          </a:p>
        </p:txBody>
      </p:sp>
      <p:sp>
        <p:nvSpPr>
          <p:cNvPr id="4" name="文本占位符 3">
            <a:extLst>
              <a:ext uri="{FF2B5EF4-FFF2-40B4-BE49-F238E27FC236}">
                <a16:creationId xmlns:a16="http://schemas.microsoft.com/office/drawing/2014/main" id="{DE2D295C-8A15-4B74-8DE1-47F321D313A4}"/>
              </a:ext>
            </a:extLst>
          </p:cNvPr>
          <p:cNvSpPr>
            <a:spLocks noGrp="1"/>
          </p:cNvSpPr>
          <p:nvPr>
            <p:ph type="body" sz="quarter" idx="16"/>
          </p:nvPr>
        </p:nvSpPr>
        <p:spPr>
          <a:xfrm>
            <a:off x="695400" y="1385316"/>
            <a:ext cx="5991839" cy="4629893"/>
          </a:xfrm>
        </p:spPr>
        <p:txBody>
          <a:bodyPr/>
          <a:lstStyle/>
          <a:p>
            <a:r>
              <a:rPr lang="en-US" altLang="zh-CN" b="0" i="0" dirty="0">
                <a:solidFill>
                  <a:srgbClr val="4D4D4D"/>
                </a:solidFill>
                <a:effectLst/>
                <a:latin typeface="Microsoft YaHei" panose="020B0503020204020204" pitchFamily="34" charset="-122"/>
                <a:ea typeface="Microsoft YaHei" panose="020B0503020204020204" pitchFamily="34" charset="-122"/>
              </a:rPr>
              <a:t>“Apache </a:t>
            </a:r>
            <a:r>
              <a:rPr lang="en-US" altLang="zh-CN" b="0" i="0" dirty="0" err="1">
                <a:solidFill>
                  <a:srgbClr val="4D4D4D"/>
                </a:solidFill>
                <a:effectLst/>
                <a:latin typeface="Microsoft YaHei" panose="020B0503020204020204" pitchFamily="34" charset="-122"/>
                <a:ea typeface="Microsoft YaHei" panose="020B0503020204020204" pitchFamily="34" charset="-122"/>
              </a:rPr>
              <a:t>Flink</a:t>
            </a:r>
            <a:r>
              <a:rPr lang="en-US" altLang="zh-CN" b="0" i="0" dirty="0">
                <a:solidFill>
                  <a:srgbClr val="4D4D4D"/>
                </a:solidFill>
                <a:effectLst/>
                <a:latin typeface="Microsoft YaHei" panose="020B0503020204020204" pitchFamily="34" charset="-122"/>
                <a:ea typeface="Microsoft YaHei" panose="020B0503020204020204" pitchFamily="34" charset="-122"/>
              </a:rPr>
              <a:t> </a:t>
            </a:r>
            <a:r>
              <a:rPr lang="zh-CN" altLang="en-US" b="0" i="0" dirty="0">
                <a:solidFill>
                  <a:srgbClr val="4D4D4D"/>
                </a:solidFill>
                <a:effectLst/>
                <a:latin typeface="Microsoft YaHei" panose="020B0503020204020204" pitchFamily="34" charset="-122"/>
                <a:ea typeface="Microsoft YaHei" panose="020B0503020204020204" pitchFamily="34" charset="-122"/>
              </a:rPr>
              <a:t>是为分布式、高性能、随时可用以及准确的流处理应用程序打造的开源流处理框架。”</a:t>
            </a:r>
            <a:r>
              <a:rPr lang="en-US" altLang="zh-CN" b="0" i="0" dirty="0" err="1">
                <a:solidFill>
                  <a:srgbClr val="4D4D4D"/>
                </a:solidFill>
                <a:effectLst/>
                <a:latin typeface="Microsoft YaHei" panose="020B0503020204020204" pitchFamily="34" charset="-122"/>
                <a:ea typeface="Microsoft YaHei" panose="020B0503020204020204" pitchFamily="34" charset="-122"/>
              </a:rPr>
              <a:t>Flink</a:t>
            </a:r>
            <a:r>
              <a:rPr lang="en-US" altLang="zh-CN" b="0" i="0" dirty="0">
                <a:solidFill>
                  <a:srgbClr val="4D4D4D"/>
                </a:solidFill>
                <a:effectLst/>
                <a:latin typeface="Microsoft YaHei" panose="020B0503020204020204" pitchFamily="34" charset="-122"/>
                <a:ea typeface="Microsoft YaHei" panose="020B0503020204020204" pitchFamily="34" charset="-122"/>
              </a:rPr>
              <a:t> </a:t>
            </a:r>
            <a:r>
              <a:rPr lang="zh-CN" altLang="en-US" b="0" i="0" dirty="0">
                <a:solidFill>
                  <a:srgbClr val="4D4D4D"/>
                </a:solidFill>
                <a:effectLst/>
                <a:latin typeface="Microsoft YaHei" panose="020B0503020204020204" pitchFamily="34" charset="-122"/>
                <a:ea typeface="Microsoft YaHei" panose="020B0503020204020204" pitchFamily="34" charset="-122"/>
              </a:rPr>
              <a:t>不仅能提供同时支持高吞吐和 </a:t>
            </a:r>
            <a:r>
              <a:rPr lang="en-US" altLang="zh-CN" b="0" i="0" dirty="0">
                <a:solidFill>
                  <a:srgbClr val="4D4D4D"/>
                </a:solidFill>
                <a:effectLst/>
                <a:latin typeface="Microsoft YaHei" panose="020B0503020204020204" pitchFamily="34" charset="-122"/>
                <a:ea typeface="Microsoft YaHei" panose="020B0503020204020204" pitchFamily="34" charset="-122"/>
              </a:rPr>
              <a:t>exactly-once </a:t>
            </a:r>
            <a:r>
              <a:rPr lang="zh-CN" altLang="en-US" b="0" i="0" dirty="0">
                <a:solidFill>
                  <a:srgbClr val="4D4D4D"/>
                </a:solidFill>
                <a:effectLst/>
                <a:latin typeface="Microsoft YaHei" panose="020B0503020204020204" pitchFamily="34" charset="-122"/>
                <a:ea typeface="Microsoft YaHei" panose="020B0503020204020204" pitchFamily="34" charset="-122"/>
              </a:rPr>
              <a:t>语义的实时计算，还能提供批量数据处理</a:t>
            </a:r>
            <a:endParaRPr lang="en-US" altLang="zh-CN" b="0" i="0" dirty="0">
              <a:solidFill>
                <a:srgbClr val="4D4D4D"/>
              </a:solidFill>
              <a:effectLst/>
              <a:latin typeface="Microsoft YaHei" panose="020B0503020204020204" pitchFamily="34" charset="-122"/>
              <a:ea typeface="Microsoft YaHei" panose="020B0503020204020204" pitchFamily="34" charset="-122"/>
            </a:endParaRPr>
          </a:p>
          <a:p>
            <a:r>
              <a:rPr lang="en-US" altLang="zh-CN" dirty="0"/>
              <a:t>Spark Streaming</a:t>
            </a:r>
            <a:r>
              <a:rPr lang="zh-CN" altLang="en-US" dirty="0"/>
              <a:t>基于微批计算模式</a:t>
            </a:r>
            <a:endParaRPr lang="en-US" altLang="zh-CN" dirty="0"/>
          </a:p>
          <a:p>
            <a:r>
              <a:rPr lang="en-US" altLang="zh-CN" dirty="0"/>
              <a:t>Storm </a:t>
            </a:r>
            <a:r>
              <a:rPr lang="zh-CN" altLang="en-US" dirty="0"/>
              <a:t>提供了低延迟的流处理，但是它为实时性付出了一些代价：很难实现高吞吐，并且其正确性没能达到通常所需的水平。换句话说，它并不能保证 </a:t>
            </a:r>
            <a:r>
              <a:rPr lang="en-US" altLang="zh-CN" dirty="0"/>
              <a:t>exactly-once</a:t>
            </a:r>
            <a:r>
              <a:rPr lang="zh-CN" altLang="en-US" dirty="0"/>
              <a:t>；即便是它能够保证的正确性级别，其开销也相当大。</a:t>
            </a:r>
          </a:p>
        </p:txBody>
      </p:sp>
      <p:pic>
        <p:nvPicPr>
          <p:cNvPr id="6" name="图片 5">
            <a:extLst>
              <a:ext uri="{FF2B5EF4-FFF2-40B4-BE49-F238E27FC236}">
                <a16:creationId xmlns:a16="http://schemas.microsoft.com/office/drawing/2014/main" id="{69E61036-15B5-4F33-B8E1-52308CAB976E}"/>
              </a:ext>
            </a:extLst>
          </p:cNvPr>
          <p:cNvPicPr>
            <a:picLocks noChangeAspect="1"/>
          </p:cNvPicPr>
          <p:nvPr/>
        </p:nvPicPr>
        <p:blipFill>
          <a:blip r:embed="rId2"/>
          <a:stretch>
            <a:fillRect/>
          </a:stretch>
        </p:blipFill>
        <p:spPr>
          <a:xfrm>
            <a:off x="7060542" y="2541648"/>
            <a:ext cx="4848692" cy="4126237"/>
          </a:xfrm>
          <a:prstGeom prst="rect">
            <a:avLst/>
          </a:prstGeom>
        </p:spPr>
      </p:pic>
      <p:sp>
        <p:nvSpPr>
          <p:cNvPr id="7" name="文本框 6">
            <a:extLst>
              <a:ext uri="{FF2B5EF4-FFF2-40B4-BE49-F238E27FC236}">
                <a16:creationId xmlns:a16="http://schemas.microsoft.com/office/drawing/2014/main" id="{EBA14F2E-A285-4718-868F-F500D938D0BF}"/>
              </a:ext>
            </a:extLst>
          </p:cNvPr>
          <p:cNvSpPr txBox="1"/>
          <p:nvPr/>
        </p:nvSpPr>
        <p:spPr>
          <a:xfrm>
            <a:off x="5681949" y="174633"/>
            <a:ext cx="6097836" cy="923330"/>
          </a:xfrm>
          <a:prstGeom prst="rect">
            <a:avLst/>
          </a:prstGeom>
          <a:noFill/>
        </p:spPr>
        <p:txBody>
          <a:bodyPr wrap="square">
            <a:spAutoFit/>
          </a:bodyPr>
          <a:lstStyle/>
          <a:p>
            <a:r>
              <a:rPr lang="zh-CN" altLang="en-US" b="1" i="1" dirty="0">
                <a:solidFill>
                  <a:srgbClr val="222222"/>
                </a:solidFill>
                <a:effectLst/>
                <a:latin typeface="Roboto" panose="02000000000000000000" pitchFamily="2" charset="0"/>
              </a:rPr>
              <a:t>吞吐量</a:t>
            </a:r>
            <a:r>
              <a:rPr lang="zh-CN" altLang="en-US" b="0" i="1" dirty="0">
                <a:solidFill>
                  <a:srgbClr val="222222"/>
                </a:solidFill>
                <a:effectLst/>
                <a:latin typeface="Roboto" panose="02000000000000000000" pitchFamily="2" charset="0"/>
              </a:rPr>
              <a:t>是指对网络、设备、端口、虚电路或其他设施，单位时间内成功地传送数据的数量（以比特、字节、分组等测量）。</a:t>
            </a:r>
            <a:endParaRPr lang="zh-CN" altLang="en-US" i="1" dirty="0"/>
          </a:p>
        </p:txBody>
      </p:sp>
      <p:sp>
        <p:nvSpPr>
          <p:cNvPr id="9" name="文本框 8">
            <a:extLst>
              <a:ext uri="{FF2B5EF4-FFF2-40B4-BE49-F238E27FC236}">
                <a16:creationId xmlns:a16="http://schemas.microsoft.com/office/drawing/2014/main" id="{487FB43E-CB3D-440F-AC37-6FFBBEAF38EC}"/>
              </a:ext>
            </a:extLst>
          </p:cNvPr>
          <p:cNvSpPr txBox="1"/>
          <p:nvPr/>
        </p:nvSpPr>
        <p:spPr>
          <a:xfrm>
            <a:off x="7238260" y="2049436"/>
            <a:ext cx="4493256" cy="424731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l"/>
            <a:r>
              <a:rPr lang="zh-CN" altLang="en-US" b="0" i="1" dirty="0">
                <a:solidFill>
                  <a:srgbClr val="24292E"/>
                </a:solidFill>
                <a:effectLst/>
                <a:latin typeface="-apple-system"/>
              </a:rPr>
              <a:t>最多一次（</a:t>
            </a:r>
            <a:r>
              <a:rPr lang="en-US" altLang="zh-CN" b="0" i="1" dirty="0">
                <a:solidFill>
                  <a:srgbClr val="24292E"/>
                </a:solidFill>
                <a:effectLst/>
                <a:latin typeface="-apple-system"/>
              </a:rPr>
              <a:t>At-most-once</a:t>
            </a:r>
            <a:r>
              <a:rPr lang="zh-CN" altLang="en-US" b="0" i="1" dirty="0">
                <a:solidFill>
                  <a:srgbClr val="24292E"/>
                </a:solidFill>
                <a:effectLst/>
                <a:latin typeface="-apple-system"/>
              </a:rPr>
              <a:t>）</a:t>
            </a:r>
          </a:p>
          <a:p>
            <a:pPr algn="l"/>
            <a:r>
              <a:rPr lang="zh-CN" altLang="en-US" b="0" i="1" dirty="0">
                <a:solidFill>
                  <a:srgbClr val="24292E"/>
                </a:solidFill>
                <a:effectLst/>
                <a:latin typeface="-apple-system"/>
              </a:rPr>
              <a:t>至少一次（</a:t>
            </a:r>
            <a:r>
              <a:rPr lang="en-US" altLang="zh-CN" b="0" i="1" dirty="0">
                <a:solidFill>
                  <a:srgbClr val="24292E"/>
                </a:solidFill>
                <a:effectLst/>
                <a:latin typeface="-apple-system"/>
              </a:rPr>
              <a:t>At-least-once</a:t>
            </a:r>
            <a:r>
              <a:rPr lang="zh-CN" altLang="en-US" b="0" i="1" dirty="0">
                <a:solidFill>
                  <a:srgbClr val="24292E"/>
                </a:solidFill>
                <a:effectLst/>
                <a:latin typeface="-apple-system"/>
              </a:rPr>
              <a:t>）</a:t>
            </a:r>
          </a:p>
          <a:p>
            <a:pPr algn="l"/>
            <a:r>
              <a:rPr lang="zh-CN" altLang="en-US" b="0" i="1" dirty="0">
                <a:solidFill>
                  <a:srgbClr val="24292E"/>
                </a:solidFill>
                <a:effectLst/>
                <a:latin typeface="-apple-system"/>
              </a:rPr>
              <a:t>精确一次（</a:t>
            </a:r>
            <a:r>
              <a:rPr lang="en-US" altLang="zh-CN" b="0" i="1" dirty="0">
                <a:solidFill>
                  <a:srgbClr val="24292E"/>
                </a:solidFill>
                <a:effectLst/>
                <a:latin typeface="-apple-system"/>
              </a:rPr>
              <a:t>Exactly-once</a:t>
            </a:r>
            <a:r>
              <a:rPr lang="zh-CN" altLang="en-US" b="0" i="1" dirty="0">
                <a:solidFill>
                  <a:srgbClr val="24292E"/>
                </a:solidFill>
                <a:effectLst/>
                <a:latin typeface="-apple-system"/>
              </a:rPr>
              <a:t>）</a:t>
            </a:r>
            <a:endParaRPr lang="en-US" altLang="zh-CN" b="0" i="1" dirty="0">
              <a:solidFill>
                <a:srgbClr val="24292E"/>
              </a:solidFill>
              <a:effectLst/>
              <a:latin typeface="-apple-system"/>
            </a:endParaRPr>
          </a:p>
          <a:p>
            <a:pPr algn="l"/>
            <a:endParaRPr lang="en-US" altLang="zh-CN" i="1" dirty="0">
              <a:solidFill>
                <a:srgbClr val="24292E"/>
              </a:solidFill>
              <a:latin typeface="-apple-system"/>
            </a:endParaRPr>
          </a:p>
          <a:p>
            <a:pPr algn="l"/>
            <a:r>
              <a:rPr lang="en-US" altLang="zh-CN" b="1" i="0" dirty="0">
                <a:solidFill>
                  <a:srgbClr val="24292E"/>
                </a:solidFill>
                <a:effectLst/>
                <a:latin typeface="-apple-system"/>
              </a:rPr>
              <a:t>At-most-once</a:t>
            </a:r>
            <a:r>
              <a:rPr lang="zh-CN" altLang="en-US" b="1" i="0" dirty="0">
                <a:solidFill>
                  <a:srgbClr val="24292E"/>
                </a:solidFill>
                <a:effectLst/>
                <a:latin typeface="-apple-system"/>
              </a:rPr>
              <a:t>保证数据最多处理一次</a:t>
            </a:r>
            <a:r>
              <a:rPr lang="zh-CN" altLang="en-US" b="0" i="0" dirty="0">
                <a:solidFill>
                  <a:srgbClr val="24292E"/>
                </a:solidFill>
                <a:effectLst/>
                <a:latin typeface="-apple-system"/>
              </a:rPr>
              <a:t>。 这意味着如果数据在被流应用程序完全处理之前发生丢失，则不会进行其他重试或者重新发送。</a:t>
            </a:r>
            <a:endParaRPr lang="en-US" altLang="zh-CN" b="0" i="0" dirty="0">
              <a:solidFill>
                <a:srgbClr val="24292E"/>
              </a:solidFill>
              <a:effectLst/>
              <a:latin typeface="-apple-system"/>
            </a:endParaRPr>
          </a:p>
          <a:p>
            <a:pPr algn="l"/>
            <a:endParaRPr lang="en-US" altLang="zh-CN" dirty="0">
              <a:solidFill>
                <a:srgbClr val="24292E"/>
              </a:solidFill>
              <a:latin typeface="-apple-system"/>
            </a:endParaRPr>
          </a:p>
          <a:p>
            <a:r>
              <a:rPr lang="en-US" altLang="zh-CN" b="1" i="1" dirty="0">
                <a:solidFill>
                  <a:srgbClr val="24292E"/>
                </a:solidFill>
                <a:latin typeface="-apple-system"/>
              </a:rPr>
              <a:t>At-least-once</a:t>
            </a:r>
            <a:r>
              <a:rPr lang="zh-CN" altLang="en-US" b="1" i="1" dirty="0">
                <a:solidFill>
                  <a:srgbClr val="24292E"/>
                </a:solidFill>
                <a:latin typeface="-apple-system"/>
              </a:rPr>
              <a:t>保证数据至少被处理一次。</a:t>
            </a:r>
            <a:r>
              <a:rPr lang="zh-CN" altLang="en-US" i="1" dirty="0">
                <a:solidFill>
                  <a:srgbClr val="24292E"/>
                </a:solidFill>
                <a:latin typeface="-apple-system"/>
              </a:rPr>
              <a:t>这通常意味着如果事件在流应用程序完全处理之前丢失，则将从源头重放或重新传输事件。然而，由于事件是可以被重传的，因此一个事件有时会被处理多次，这就是所谓的至少一次</a:t>
            </a:r>
            <a:endParaRPr lang="zh-CN" altLang="en-US" b="0" i="1" dirty="0">
              <a:solidFill>
                <a:srgbClr val="24292E"/>
              </a:solidFill>
              <a:effectLst/>
              <a:latin typeface="-apple-system"/>
            </a:endParaRPr>
          </a:p>
        </p:txBody>
      </p:sp>
    </p:spTree>
    <p:extLst>
      <p:ext uri="{BB962C8B-B14F-4D97-AF65-F5344CB8AC3E}">
        <p14:creationId xmlns:p14="http://schemas.microsoft.com/office/powerpoint/2010/main" val="40416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87F1150-8A6E-4CF0-A5E9-1B6B4CCD653D}"/>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1D96BAA1-4B12-4A0A-B2D5-0E0EFFA93E41}"/>
              </a:ext>
            </a:extLst>
          </p:cNvPr>
          <p:cNvSpPr>
            <a:spLocks noGrp="1"/>
          </p:cNvSpPr>
          <p:nvPr>
            <p:ph type="body" sz="quarter" idx="15"/>
          </p:nvPr>
        </p:nvSpPr>
        <p:spPr/>
        <p:txBody>
          <a:bodyPr/>
          <a:lstStyle/>
          <a:p>
            <a:r>
              <a:rPr lang="zh-CN" altLang="en-US" dirty="0"/>
              <a:t>硬件的发展</a:t>
            </a:r>
          </a:p>
        </p:txBody>
      </p:sp>
      <p:pic>
        <p:nvPicPr>
          <p:cNvPr id="1026" name="Picture 2" descr="尼尔森网络带宽定律- 万博manbetx最新客户端">
            <a:extLst>
              <a:ext uri="{FF2B5EF4-FFF2-40B4-BE49-F238E27FC236}">
                <a16:creationId xmlns:a16="http://schemas.microsoft.com/office/drawing/2014/main" id="{3E0D3C23-3F62-4420-A1BC-2C68FC632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865" y="1136172"/>
            <a:ext cx="7612362" cy="537079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59904D9-BFCE-4663-B00A-FB1BFA4DD54F}"/>
              </a:ext>
            </a:extLst>
          </p:cNvPr>
          <p:cNvSpPr txBox="1"/>
          <p:nvPr/>
        </p:nvSpPr>
        <p:spPr>
          <a:xfrm>
            <a:off x="293836" y="2179078"/>
            <a:ext cx="3746823" cy="646331"/>
          </a:xfrm>
          <a:prstGeom prst="rect">
            <a:avLst/>
          </a:prstGeom>
          <a:noFill/>
        </p:spPr>
        <p:txBody>
          <a:bodyPr wrap="square">
            <a:spAutoFit/>
          </a:bodyPr>
          <a:lstStyle/>
          <a:p>
            <a:pPr algn="l"/>
            <a:r>
              <a:rPr lang="zh-CN" altLang="en-US" b="0" i="0" dirty="0">
                <a:solidFill>
                  <a:srgbClr val="000000"/>
                </a:solidFill>
                <a:effectLst/>
                <a:latin typeface="Microsoft YaHei" panose="020B0503020204020204" pitchFamily="34" charset="-122"/>
                <a:ea typeface="Microsoft YaHei" panose="020B0503020204020204" pitchFamily="34" charset="-122"/>
              </a:rPr>
              <a:t>尼尔森网络带宽定律指出</a:t>
            </a:r>
            <a:r>
              <a:rPr lang="en-US" altLang="zh-CN" b="0" i="0" dirty="0">
                <a:solidFill>
                  <a:srgbClr val="000000"/>
                </a:solidFill>
                <a:effectLst/>
                <a:latin typeface="Microsoft YaHei" panose="020B0503020204020204" pitchFamily="34" charset="-122"/>
                <a:ea typeface="Microsoft YaHei" panose="020B0503020204020204" pitchFamily="34" charset="-122"/>
              </a:rPr>
              <a:t>:</a:t>
            </a:r>
          </a:p>
          <a:p>
            <a:pPr algn="l"/>
            <a:r>
              <a:rPr lang="zh-CN" altLang="en-US" b="0" i="0" dirty="0">
                <a:solidFill>
                  <a:srgbClr val="000000"/>
                </a:solidFill>
                <a:effectLst/>
                <a:latin typeface="Microsoft YaHei" panose="020B0503020204020204" pitchFamily="34" charset="-122"/>
                <a:ea typeface="Microsoft YaHei" panose="020B0503020204020204" pitchFamily="34" charset="-122"/>
              </a:rPr>
              <a:t>高端用户的连接速度</a:t>
            </a:r>
            <a:r>
              <a:rPr lang="zh-CN" altLang="en-US" b="1" i="0" dirty="0">
                <a:solidFill>
                  <a:srgbClr val="000000"/>
                </a:solidFill>
                <a:effectLst/>
                <a:latin typeface="Microsoft YaHei" panose="020B0503020204020204" pitchFamily="34" charset="-122"/>
                <a:ea typeface="Microsoft YaHei" panose="020B0503020204020204" pitchFamily="34" charset="-122"/>
              </a:rPr>
              <a:t>每年增长</a:t>
            </a:r>
            <a:r>
              <a:rPr lang="en-US" altLang="zh-CN" b="1" i="0" dirty="0">
                <a:solidFill>
                  <a:srgbClr val="000000"/>
                </a:solidFill>
                <a:effectLst/>
                <a:latin typeface="Microsoft YaHei" panose="020B0503020204020204" pitchFamily="34" charset="-122"/>
                <a:ea typeface="Microsoft YaHei" panose="020B0503020204020204" pitchFamily="34" charset="-122"/>
              </a:rPr>
              <a:t>50%</a:t>
            </a:r>
            <a:r>
              <a:rPr lang="zh-CN" altLang="en-US" b="1" i="0" dirty="0">
                <a:solidFill>
                  <a:srgbClr val="000000"/>
                </a:solidFill>
                <a:effectLst/>
                <a:latin typeface="Microsoft YaHei" panose="020B0503020204020204" pitchFamily="34" charset="-122"/>
                <a:ea typeface="Microsoft YaHei" panose="020B0503020204020204" pitchFamily="34" charset="-122"/>
              </a:rPr>
              <a:t>。</a:t>
            </a:r>
            <a:endParaRPr lang="zh-CN" altLang="en-US" b="0" i="0" dirty="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219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5D4B4B5-B4CF-4E33-B072-77E5ADA15DDD}"/>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4176702A-554F-4971-8110-139D938606DD}"/>
              </a:ext>
            </a:extLst>
          </p:cNvPr>
          <p:cNvSpPr>
            <a:spLocks noGrp="1"/>
          </p:cNvSpPr>
          <p:nvPr>
            <p:ph type="body" sz="quarter" idx="15"/>
          </p:nvPr>
        </p:nvSpPr>
        <p:spPr/>
        <p:txBody>
          <a:bodyPr/>
          <a:lstStyle/>
          <a:p>
            <a:r>
              <a:rPr lang="en-US" altLang="zh-CN" dirty="0" err="1"/>
              <a:t>Flink</a:t>
            </a:r>
            <a:r>
              <a:rPr lang="en-US" altLang="zh-CN" dirty="0"/>
              <a:t> vs. Spark</a:t>
            </a:r>
            <a:endParaRPr lang="zh-CN" altLang="en-US" dirty="0"/>
          </a:p>
        </p:txBody>
      </p:sp>
      <p:sp>
        <p:nvSpPr>
          <p:cNvPr id="4" name="文本占位符 3">
            <a:extLst>
              <a:ext uri="{FF2B5EF4-FFF2-40B4-BE49-F238E27FC236}">
                <a16:creationId xmlns:a16="http://schemas.microsoft.com/office/drawing/2014/main" id="{17EF0C6D-27C5-46CC-AFAA-87B604DCBB48}"/>
              </a:ext>
            </a:extLst>
          </p:cNvPr>
          <p:cNvSpPr>
            <a:spLocks noGrp="1"/>
          </p:cNvSpPr>
          <p:nvPr>
            <p:ph type="body" sz="quarter" idx="16"/>
          </p:nvPr>
        </p:nvSpPr>
        <p:spPr/>
        <p:txBody>
          <a:bodyPr/>
          <a:lstStyle/>
          <a:p>
            <a:endParaRPr lang="zh-CN" altLang="en-US"/>
          </a:p>
        </p:txBody>
      </p:sp>
      <p:pic>
        <p:nvPicPr>
          <p:cNvPr id="6" name="Picture 1" descr="C:\Users\Lenovo\AppData\Roaming\Tencent\Users\70004972\QQ\WinTemp\RichOle\4P8IZZ}LPETYF$O_ZZC6@6N.png">
            <a:extLst>
              <a:ext uri="{FF2B5EF4-FFF2-40B4-BE49-F238E27FC236}">
                <a16:creationId xmlns:a16="http://schemas.microsoft.com/office/drawing/2014/main" id="{EE5D940E-CFB0-4767-AFB2-F80E7DC5E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2" y="950561"/>
            <a:ext cx="7071503" cy="572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img.ptcms.csdn.net/article/201507/16/55a75ef0752ca_middle.jpg?_=6432">
            <a:extLst>
              <a:ext uri="{FF2B5EF4-FFF2-40B4-BE49-F238E27FC236}">
                <a16:creationId xmlns:a16="http://schemas.microsoft.com/office/drawing/2014/main" id="{F4C4D19A-9662-485C-840E-7C37675CC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78" y="1827809"/>
            <a:ext cx="4182653" cy="325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68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A0262F-38DE-44FB-B890-5605A94593D4}"/>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81C1077B-07AE-401E-8F01-B984341CE9C5}"/>
              </a:ext>
            </a:extLst>
          </p:cNvPr>
          <p:cNvSpPr>
            <a:spLocks noGrp="1"/>
          </p:cNvSpPr>
          <p:nvPr>
            <p:ph type="body" sz="quarter" idx="15"/>
          </p:nvPr>
        </p:nvSpPr>
        <p:spPr/>
        <p:txBody>
          <a:bodyPr/>
          <a:lstStyle/>
          <a:p>
            <a:endParaRPr lang="zh-CN" altLang="en-US"/>
          </a:p>
        </p:txBody>
      </p:sp>
      <p:sp>
        <p:nvSpPr>
          <p:cNvPr id="4" name="文本占位符 3">
            <a:extLst>
              <a:ext uri="{FF2B5EF4-FFF2-40B4-BE49-F238E27FC236}">
                <a16:creationId xmlns:a16="http://schemas.microsoft.com/office/drawing/2014/main" id="{CACECF15-C927-44BB-BCBA-0B5892D92561}"/>
              </a:ext>
            </a:extLst>
          </p:cNvPr>
          <p:cNvSpPr>
            <a:spLocks noGrp="1"/>
          </p:cNvSpPr>
          <p:nvPr>
            <p:ph type="body" sz="quarter" idx="16"/>
          </p:nvPr>
        </p:nvSpPr>
        <p:spPr>
          <a:xfrm>
            <a:off x="695400" y="1002257"/>
            <a:ext cx="10796384" cy="3219450"/>
          </a:xfrm>
        </p:spPr>
        <p:txBody>
          <a:bodyPr/>
          <a:lstStyle/>
          <a:p>
            <a:r>
              <a:rPr lang="zh-CN" altLang="en-US" dirty="0"/>
              <a:t>性能对比</a:t>
            </a:r>
          </a:p>
          <a:p>
            <a:pPr lvl="1"/>
            <a:r>
              <a:rPr lang="zh-CN" altLang="en-US" dirty="0"/>
              <a:t>首先它们都可以基于内存计算框架进行实时计算，所以都拥有非常好的计算性能。经过测试，</a:t>
            </a:r>
            <a:r>
              <a:rPr lang="en-US" altLang="zh-CN" dirty="0" err="1"/>
              <a:t>Flink</a:t>
            </a:r>
            <a:r>
              <a:rPr lang="zh-CN" altLang="en-US" dirty="0"/>
              <a:t>计算性能上略好。</a:t>
            </a:r>
          </a:p>
          <a:p>
            <a:r>
              <a:rPr lang="en-US" altLang="zh-CN" dirty="0"/>
              <a:t>Spark</a:t>
            </a:r>
            <a:r>
              <a:rPr lang="zh-CN" altLang="en-US" dirty="0"/>
              <a:t>和</a:t>
            </a:r>
            <a:r>
              <a:rPr lang="en-US" altLang="zh-CN" dirty="0" err="1"/>
              <a:t>Flink</a:t>
            </a:r>
            <a:r>
              <a:rPr lang="zh-CN" altLang="en-US" dirty="0"/>
              <a:t>全部都运行在</a:t>
            </a:r>
            <a:r>
              <a:rPr lang="en-US" altLang="zh-CN" dirty="0"/>
              <a:t>Hadoop YARN</a:t>
            </a:r>
            <a:r>
              <a:rPr lang="zh-CN" altLang="en-US" dirty="0"/>
              <a:t>上，性能为</a:t>
            </a:r>
            <a:r>
              <a:rPr lang="en-US" altLang="zh-CN" dirty="0" err="1"/>
              <a:t>Flink</a:t>
            </a:r>
            <a:r>
              <a:rPr lang="en-US" altLang="zh-CN" dirty="0"/>
              <a:t> &gt; Spark &gt; Hadoop(MR)</a:t>
            </a:r>
            <a:r>
              <a:rPr lang="zh-CN" altLang="en-US" dirty="0"/>
              <a:t>，迭代次数越多越明显，性能上，</a:t>
            </a:r>
            <a:r>
              <a:rPr lang="en-US" altLang="zh-CN" dirty="0" err="1"/>
              <a:t>Flink</a:t>
            </a:r>
            <a:r>
              <a:rPr lang="zh-CN" altLang="en-US" dirty="0"/>
              <a:t>优于</a:t>
            </a:r>
            <a:r>
              <a:rPr lang="en-US" altLang="zh-CN" dirty="0"/>
              <a:t>Spark</a:t>
            </a:r>
            <a:r>
              <a:rPr lang="zh-CN" altLang="en-US" dirty="0"/>
              <a:t>和</a:t>
            </a:r>
            <a:r>
              <a:rPr lang="en-US" altLang="zh-CN" dirty="0"/>
              <a:t>Hadoop</a:t>
            </a:r>
            <a:r>
              <a:rPr lang="zh-CN" altLang="en-US" dirty="0"/>
              <a:t>最主要的原因是</a:t>
            </a:r>
            <a:r>
              <a:rPr lang="en-US" altLang="zh-CN" dirty="0" err="1"/>
              <a:t>Flink</a:t>
            </a:r>
            <a:r>
              <a:rPr lang="zh-CN" altLang="en-US" dirty="0"/>
              <a:t>支持增量迭代，具有对迭代自动优化的功能。</a:t>
            </a:r>
          </a:p>
          <a:p>
            <a:endParaRPr lang="zh-CN" altLang="en-US" dirty="0"/>
          </a:p>
        </p:txBody>
      </p:sp>
      <p:pic>
        <p:nvPicPr>
          <p:cNvPr id="6" name="图片 2" descr="http://img.ptcms.csdn.net/article/201507/19/55abb3040c4fc_middle.jpg?_=46175">
            <a:extLst>
              <a:ext uri="{FF2B5EF4-FFF2-40B4-BE49-F238E27FC236}">
                <a16:creationId xmlns:a16="http://schemas.microsoft.com/office/drawing/2014/main" id="{BB20B198-8527-4037-AC25-52874C3B5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649" y="3414112"/>
            <a:ext cx="5716587"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98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0C43729-5F98-4B72-88D3-6FF9A8A0FC0D}"/>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390430EB-BF71-4DEF-8168-8FD203498AEB}"/>
              </a:ext>
            </a:extLst>
          </p:cNvPr>
          <p:cNvSpPr>
            <a:spLocks noGrp="1"/>
          </p:cNvSpPr>
          <p:nvPr>
            <p:ph type="body" sz="quarter" idx="15"/>
          </p:nvPr>
        </p:nvSpPr>
        <p:spPr/>
        <p:txBody>
          <a:bodyPr/>
          <a:lstStyle/>
          <a:p>
            <a:endParaRPr lang="zh-CN" altLang="en-US"/>
          </a:p>
        </p:txBody>
      </p:sp>
      <p:sp>
        <p:nvSpPr>
          <p:cNvPr id="4" name="文本占位符 3">
            <a:extLst>
              <a:ext uri="{FF2B5EF4-FFF2-40B4-BE49-F238E27FC236}">
                <a16:creationId xmlns:a16="http://schemas.microsoft.com/office/drawing/2014/main" id="{31F296E2-18FB-41E0-B317-F4CF56976142}"/>
              </a:ext>
            </a:extLst>
          </p:cNvPr>
          <p:cNvSpPr>
            <a:spLocks noGrp="1"/>
          </p:cNvSpPr>
          <p:nvPr>
            <p:ph type="body" sz="quarter" idx="16"/>
          </p:nvPr>
        </p:nvSpPr>
        <p:spPr/>
        <p:txBody>
          <a:bodyPr/>
          <a:lstStyle/>
          <a:p>
            <a:r>
              <a:rPr lang="zh-CN" altLang="en-US" dirty="0"/>
              <a:t>流式计算比较</a:t>
            </a:r>
            <a:endParaRPr lang="en-US" altLang="zh-CN" dirty="0"/>
          </a:p>
          <a:p>
            <a:pPr lvl="1"/>
            <a:r>
              <a:rPr lang="zh-CN" altLang="en-US" dirty="0"/>
              <a:t>它们都支持流式计算，</a:t>
            </a:r>
            <a:r>
              <a:rPr lang="en-US" altLang="zh-CN" dirty="0" err="1"/>
              <a:t>Flink</a:t>
            </a:r>
            <a:r>
              <a:rPr lang="zh-CN" altLang="en-US" dirty="0"/>
              <a:t>是一行一行处理，而</a:t>
            </a:r>
            <a:r>
              <a:rPr lang="en-US" altLang="zh-CN" dirty="0"/>
              <a:t>Spark</a:t>
            </a:r>
            <a:r>
              <a:rPr lang="zh-CN" altLang="en-US" dirty="0"/>
              <a:t>是基于数据片集合（</a:t>
            </a:r>
            <a:r>
              <a:rPr lang="en-US" altLang="zh-CN" dirty="0"/>
              <a:t>RDD</a:t>
            </a:r>
            <a:r>
              <a:rPr lang="zh-CN" altLang="en-US" dirty="0"/>
              <a:t>）进行小批量处理，所以</a:t>
            </a:r>
            <a:r>
              <a:rPr lang="en-US" altLang="zh-CN" dirty="0"/>
              <a:t>Spark</a:t>
            </a:r>
            <a:r>
              <a:rPr lang="zh-CN" altLang="en-US" dirty="0"/>
              <a:t>在流式处理方面，不可避免增加一些延时。</a:t>
            </a:r>
            <a:r>
              <a:rPr lang="en-US" altLang="zh-CN" dirty="0" err="1"/>
              <a:t>Flink</a:t>
            </a:r>
            <a:r>
              <a:rPr lang="zh-CN" altLang="en-US" dirty="0"/>
              <a:t>的流式计算跟</a:t>
            </a:r>
            <a:r>
              <a:rPr lang="en-US" altLang="zh-CN" dirty="0"/>
              <a:t>Storm</a:t>
            </a:r>
            <a:r>
              <a:rPr lang="zh-CN" altLang="en-US" dirty="0"/>
              <a:t>性能差不多，支持毫秒级计算，而</a:t>
            </a:r>
            <a:r>
              <a:rPr lang="en-US" altLang="zh-CN" dirty="0"/>
              <a:t>Spark</a:t>
            </a:r>
            <a:r>
              <a:rPr lang="zh-CN" altLang="en-US" dirty="0"/>
              <a:t>则只能支持秒级计算。</a:t>
            </a:r>
          </a:p>
          <a:p>
            <a:r>
              <a:rPr lang="en-US" altLang="zh-CN" dirty="0"/>
              <a:t>SQL</a:t>
            </a:r>
            <a:r>
              <a:rPr lang="zh-CN" altLang="en-US" dirty="0"/>
              <a:t>支持比较</a:t>
            </a:r>
            <a:endParaRPr lang="en-US" altLang="zh-CN" dirty="0"/>
          </a:p>
          <a:p>
            <a:pPr lvl="1"/>
            <a:r>
              <a:rPr lang="zh-CN" altLang="en-US" dirty="0"/>
              <a:t>都支持</a:t>
            </a:r>
            <a:r>
              <a:rPr lang="en-US" altLang="zh-CN" dirty="0"/>
              <a:t>SQL</a:t>
            </a:r>
            <a:r>
              <a:rPr lang="zh-CN" altLang="en-US" dirty="0"/>
              <a:t>，</a:t>
            </a:r>
            <a:r>
              <a:rPr lang="en-US" altLang="zh-CN" dirty="0"/>
              <a:t>Spark</a:t>
            </a:r>
            <a:r>
              <a:rPr lang="zh-CN" altLang="en-US" dirty="0"/>
              <a:t>对</a:t>
            </a:r>
            <a:r>
              <a:rPr lang="en-US" altLang="zh-CN" dirty="0"/>
              <a:t>SQL</a:t>
            </a:r>
            <a:r>
              <a:rPr lang="zh-CN" altLang="en-US" dirty="0"/>
              <a:t>的支持比</a:t>
            </a:r>
            <a:r>
              <a:rPr lang="en-US" altLang="zh-CN" dirty="0" err="1"/>
              <a:t>Flink</a:t>
            </a:r>
            <a:r>
              <a:rPr lang="zh-CN" altLang="en-US" dirty="0"/>
              <a:t>支持的范围要大一些，另外</a:t>
            </a:r>
            <a:r>
              <a:rPr lang="en-US" altLang="zh-CN" dirty="0"/>
              <a:t>Spark</a:t>
            </a:r>
            <a:r>
              <a:rPr lang="zh-CN" altLang="en-US" dirty="0"/>
              <a:t>支持对</a:t>
            </a:r>
            <a:r>
              <a:rPr lang="en-US" altLang="zh-CN" dirty="0"/>
              <a:t>SQL</a:t>
            </a:r>
            <a:r>
              <a:rPr lang="zh-CN" altLang="en-US" dirty="0"/>
              <a:t>的优化，而</a:t>
            </a:r>
            <a:r>
              <a:rPr lang="en-US" altLang="zh-CN" dirty="0" err="1"/>
              <a:t>Flink</a:t>
            </a:r>
            <a:r>
              <a:rPr lang="zh-CN" altLang="en-US" dirty="0"/>
              <a:t>支持主要是对</a:t>
            </a:r>
            <a:r>
              <a:rPr lang="en-US" altLang="zh-CN" dirty="0"/>
              <a:t>API</a:t>
            </a:r>
            <a:r>
              <a:rPr lang="zh-CN" altLang="en-US" dirty="0"/>
              <a:t>级的优化。</a:t>
            </a:r>
          </a:p>
        </p:txBody>
      </p:sp>
    </p:spTree>
    <p:extLst>
      <p:ext uri="{BB962C8B-B14F-4D97-AF65-F5344CB8AC3E}">
        <p14:creationId xmlns:p14="http://schemas.microsoft.com/office/powerpoint/2010/main" val="4386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DFC095A-BC44-4D2C-B356-6578375F92E6}"/>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6A411BCC-382E-4C93-A14B-847DC9341BFB}"/>
              </a:ext>
            </a:extLst>
          </p:cNvPr>
          <p:cNvSpPr>
            <a:spLocks noGrp="1"/>
          </p:cNvSpPr>
          <p:nvPr>
            <p:ph type="body" sz="quarter" idx="15"/>
          </p:nvPr>
        </p:nvSpPr>
        <p:spPr/>
        <p:txBody>
          <a:bodyPr/>
          <a:lstStyle/>
          <a:p>
            <a:r>
              <a:rPr lang="zh-CN" altLang="en-US" dirty="0"/>
              <a:t>课堂提问</a:t>
            </a:r>
          </a:p>
        </p:txBody>
      </p:sp>
      <p:sp>
        <p:nvSpPr>
          <p:cNvPr id="4" name="文本占位符 3">
            <a:extLst>
              <a:ext uri="{FF2B5EF4-FFF2-40B4-BE49-F238E27FC236}">
                <a16:creationId xmlns:a16="http://schemas.microsoft.com/office/drawing/2014/main" id="{6A16743C-287A-4F5B-A58D-DE28763390A2}"/>
              </a:ext>
            </a:extLst>
          </p:cNvPr>
          <p:cNvSpPr>
            <a:spLocks noGrp="1"/>
          </p:cNvSpPr>
          <p:nvPr>
            <p:ph type="body" sz="quarter" idx="16"/>
          </p:nvPr>
        </p:nvSpPr>
        <p:spPr/>
        <p:txBody>
          <a:bodyPr/>
          <a:lstStyle/>
          <a:p>
            <a:r>
              <a:rPr lang="zh-CN" altLang="en-US" dirty="0"/>
              <a:t>选择题（多选）</a:t>
            </a:r>
            <a:endParaRPr lang="en-US" altLang="zh-CN" dirty="0"/>
          </a:p>
          <a:p>
            <a:r>
              <a:rPr lang="zh-CN" altLang="en-US" dirty="0"/>
              <a:t>大数据的计算模式主要包含哪些？</a:t>
            </a:r>
            <a:endParaRPr lang="en-US" altLang="zh-CN" dirty="0"/>
          </a:p>
          <a:p>
            <a:pPr marL="1066785" lvl="1" indent="-457200">
              <a:buFont typeface="+mj-lt"/>
              <a:buAutoNum type="alphaLcParenR"/>
            </a:pPr>
            <a:r>
              <a:rPr lang="zh-CN" altLang="en-US" dirty="0"/>
              <a:t>批处理计算模式</a:t>
            </a:r>
            <a:endParaRPr lang="en-US" altLang="zh-CN" dirty="0"/>
          </a:p>
          <a:p>
            <a:pPr marL="1066785" lvl="1" indent="-457200">
              <a:buFont typeface="+mj-lt"/>
              <a:buAutoNum type="alphaLcParenR"/>
            </a:pPr>
            <a:r>
              <a:rPr lang="zh-CN" altLang="en-US" dirty="0"/>
              <a:t>流处理计算模式</a:t>
            </a:r>
            <a:endParaRPr lang="en-US" altLang="zh-CN" dirty="0"/>
          </a:p>
          <a:p>
            <a:pPr marL="1066785" lvl="1" indent="-457200">
              <a:buFont typeface="+mj-lt"/>
              <a:buAutoNum type="alphaLcParenR"/>
            </a:pPr>
            <a:r>
              <a:rPr lang="zh-CN" altLang="en-US" dirty="0"/>
              <a:t>图计算模式</a:t>
            </a:r>
            <a:endParaRPr lang="en-US" altLang="zh-CN" dirty="0"/>
          </a:p>
          <a:p>
            <a:pPr marL="1066785" lvl="1" indent="-457200">
              <a:buFont typeface="+mj-lt"/>
              <a:buAutoNum type="alphaLcParenR"/>
            </a:pPr>
            <a:r>
              <a:rPr lang="zh-CN" altLang="en-US" dirty="0"/>
              <a:t>交互式查询计算模式</a:t>
            </a:r>
            <a:endParaRPr lang="en-US" altLang="zh-CN" dirty="0"/>
          </a:p>
          <a:p>
            <a:endParaRPr lang="zh-CN" altLang="en-US" dirty="0"/>
          </a:p>
        </p:txBody>
      </p:sp>
    </p:spTree>
    <p:extLst>
      <p:ext uri="{BB962C8B-B14F-4D97-AF65-F5344CB8AC3E}">
        <p14:creationId xmlns:p14="http://schemas.microsoft.com/office/powerpoint/2010/main" val="424029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DFC095A-BC44-4D2C-B356-6578375F92E6}"/>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6A411BCC-382E-4C93-A14B-847DC9341BFB}"/>
              </a:ext>
            </a:extLst>
          </p:cNvPr>
          <p:cNvSpPr>
            <a:spLocks noGrp="1"/>
          </p:cNvSpPr>
          <p:nvPr>
            <p:ph type="body" sz="quarter" idx="15"/>
          </p:nvPr>
        </p:nvSpPr>
        <p:spPr/>
        <p:txBody>
          <a:bodyPr/>
          <a:lstStyle/>
          <a:p>
            <a:r>
              <a:rPr lang="zh-CN" altLang="en-US" dirty="0"/>
              <a:t>课堂提问</a:t>
            </a:r>
          </a:p>
        </p:txBody>
      </p:sp>
      <p:sp>
        <p:nvSpPr>
          <p:cNvPr id="4" name="文本占位符 3">
            <a:extLst>
              <a:ext uri="{FF2B5EF4-FFF2-40B4-BE49-F238E27FC236}">
                <a16:creationId xmlns:a16="http://schemas.microsoft.com/office/drawing/2014/main" id="{6A16743C-287A-4F5B-A58D-DE28763390A2}"/>
              </a:ext>
            </a:extLst>
          </p:cNvPr>
          <p:cNvSpPr>
            <a:spLocks noGrp="1"/>
          </p:cNvSpPr>
          <p:nvPr>
            <p:ph type="body" sz="quarter" idx="16"/>
          </p:nvPr>
        </p:nvSpPr>
        <p:spPr/>
        <p:txBody>
          <a:bodyPr/>
          <a:lstStyle/>
          <a:p>
            <a:r>
              <a:rPr lang="zh-CN" altLang="en-US" dirty="0"/>
              <a:t>选择题（多选）</a:t>
            </a:r>
            <a:endParaRPr lang="en-US" altLang="zh-CN" dirty="0"/>
          </a:p>
          <a:p>
            <a:r>
              <a:rPr lang="zh-CN" altLang="en-US"/>
              <a:t>下列描述哪些是正确的？</a:t>
            </a:r>
            <a:endParaRPr lang="en-US" altLang="zh-CN" dirty="0"/>
          </a:p>
          <a:p>
            <a:pPr marL="1066785" lvl="1" indent="-457200">
              <a:buFont typeface="+mj-lt"/>
              <a:buAutoNum type="alphaLcParenR"/>
            </a:pPr>
            <a:r>
              <a:rPr lang="en-US" altLang="zh-CN" dirty="0"/>
              <a:t>Spark</a:t>
            </a:r>
            <a:r>
              <a:rPr lang="zh-CN" altLang="en-US" dirty="0"/>
              <a:t>支持流式计算，采用了微批计算模式</a:t>
            </a:r>
            <a:endParaRPr lang="en-US" altLang="zh-CN" dirty="0"/>
          </a:p>
          <a:p>
            <a:pPr marL="1066785" lvl="1" indent="-457200">
              <a:buFont typeface="+mj-lt"/>
              <a:buAutoNum type="alphaLcParenR"/>
            </a:pPr>
            <a:r>
              <a:rPr lang="en-US" altLang="zh-CN" dirty="0"/>
              <a:t>Spark</a:t>
            </a:r>
            <a:r>
              <a:rPr lang="zh-CN" altLang="en-US" dirty="0"/>
              <a:t>是一种真正的流处理计算模式，而非微批计算模式</a:t>
            </a:r>
            <a:endParaRPr lang="en-US" altLang="zh-CN" dirty="0"/>
          </a:p>
          <a:p>
            <a:pPr marL="1066785" lvl="1" indent="-457200">
              <a:buFont typeface="+mj-lt"/>
              <a:buAutoNum type="alphaLcParenR"/>
            </a:pPr>
            <a:r>
              <a:rPr lang="en-US" altLang="zh-CN" dirty="0"/>
              <a:t>Spark</a:t>
            </a:r>
            <a:r>
              <a:rPr lang="zh-CN" altLang="en-US" dirty="0"/>
              <a:t>的计算模式也属于</a:t>
            </a:r>
            <a:r>
              <a:rPr lang="en-US" altLang="zh-CN" dirty="0"/>
              <a:t>MapReduce</a:t>
            </a:r>
            <a:r>
              <a:rPr lang="zh-CN" altLang="en-US" dirty="0"/>
              <a:t>，它基于内存计算，可将中间结果放到内存中，对于迭代运算效率比</a:t>
            </a:r>
            <a:r>
              <a:rPr lang="en-US" altLang="zh-CN" dirty="0"/>
              <a:t>Hadoop</a:t>
            </a:r>
            <a:r>
              <a:rPr lang="zh-CN" altLang="en-US" dirty="0"/>
              <a:t>更高</a:t>
            </a:r>
          </a:p>
          <a:p>
            <a:pPr marL="1066785" lvl="1" indent="-457200">
              <a:buFont typeface="+mj-lt"/>
              <a:buAutoNum type="alphaLcParenR"/>
            </a:pPr>
            <a:r>
              <a:rPr lang="en-US" altLang="zh-CN" dirty="0"/>
              <a:t>Spark</a:t>
            </a:r>
            <a:r>
              <a:rPr lang="zh-CN" altLang="en-US" dirty="0"/>
              <a:t>的流式计算跟</a:t>
            </a:r>
            <a:r>
              <a:rPr lang="en-US" altLang="zh-CN" dirty="0"/>
              <a:t>Storm</a:t>
            </a:r>
            <a:r>
              <a:rPr lang="zh-CN" altLang="en-US" dirty="0"/>
              <a:t>性能差不多，支持毫秒级计算</a:t>
            </a:r>
            <a:endParaRPr lang="en-US" altLang="zh-CN" dirty="0"/>
          </a:p>
          <a:p>
            <a:endParaRPr lang="zh-CN" altLang="en-US" dirty="0"/>
          </a:p>
        </p:txBody>
      </p:sp>
    </p:spTree>
    <p:extLst>
      <p:ext uri="{BB962C8B-B14F-4D97-AF65-F5344CB8AC3E}">
        <p14:creationId xmlns:p14="http://schemas.microsoft.com/office/powerpoint/2010/main" val="154078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257792" y="-7642582"/>
            <a:ext cx="5675952" cy="92165"/>
            <a:chOff x="566555" y="877035"/>
            <a:chExt cx="2340260" cy="164545"/>
          </a:xfrm>
        </p:grpSpPr>
        <p:sp>
          <p:nvSpPr>
            <p:cNvPr id="20" name="矩形 19"/>
            <p:cNvSpPr/>
            <p:nvPr/>
          </p:nvSpPr>
          <p:spPr>
            <a:xfrm>
              <a:off x="566555" y="877035"/>
              <a:ext cx="585065" cy="164545"/>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21" name="矩形 20"/>
            <p:cNvSpPr/>
            <p:nvPr/>
          </p:nvSpPr>
          <p:spPr>
            <a:xfrm>
              <a:off x="1151620" y="877035"/>
              <a:ext cx="585065" cy="164545"/>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22" name="矩形 21"/>
            <p:cNvSpPr/>
            <p:nvPr/>
          </p:nvSpPr>
          <p:spPr>
            <a:xfrm>
              <a:off x="1736685" y="877035"/>
              <a:ext cx="585065" cy="164545"/>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sp>
          <p:nvSpPr>
            <p:cNvPr id="23" name="矩形 22"/>
            <p:cNvSpPr/>
            <p:nvPr/>
          </p:nvSpPr>
          <p:spPr>
            <a:xfrm>
              <a:off x="2321750" y="877035"/>
              <a:ext cx="585065" cy="164545"/>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kern="0">
                <a:solidFill>
                  <a:sysClr val="windowText" lastClr="000000"/>
                </a:solidFill>
              </a:endParaRPr>
            </a:p>
          </p:txBody>
        </p:sp>
      </p:grpSp>
      <p:sp>
        <p:nvSpPr>
          <p:cNvPr id="28" name="TextBox 27"/>
          <p:cNvSpPr txBox="1"/>
          <p:nvPr/>
        </p:nvSpPr>
        <p:spPr>
          <a:xfrm>
            <a:off x="2165333" y="-8371200"/>
            <a:ext cx="7860873" cy="666786"/>
          </a:xfrm>
          <a:prstGeom prst="rect">
            <a:avLst/>
          </a:prstGeom>
          <a:noFill/>
          <a:effectLst/>
        </p:spPr>
        <p:txBody>
          <a:bodyPr wrap="square" rtlCol="0">
            <a:spAutoFit/>
          </a:bodyPr>
          <a:lstStyle/>
          <a:p>
            <a:pPr algn="ctr" defTabSz="1219170"/>
            <a:r>
              <a:rPr lang="en-US" altLang="zh-CN" sz="3733" kern="0">
                <a:solidFill>
                  <a:srgbClr val="1A7BAE"/>
                </a:solidFill>
              </a:rPr>
              <a:t>THANKS</a:t>
            </a:r>
            <a:r>
              <a:rPr lang="en-US" altLang="zh-CN" sz="3733" kern="0">
                <a:solidFill>
                  <a:srgbClr val="BF3420"/>
                </a:solidFill>
              </a:rPr>
              <a:t> </a:t>
            </a:r>
            <a:r>
              <a:rPr lang="en-US" altLang="zh-CN" sz="3733" kern="0">
                <a:solidFill>
                  <a:srgbClr val="95BC49"/>
                </a:solidFill>
              </a:rPr>
              <a:t>FOR</a:t>
            </a:r>
            <a:r>
              <a:rPr lang="zh-CN" altLang="en-US" sz="3733" kern="0">
                <a:solidFill>
                  <a:srgbClr val="1A7BAE"/>
                </a:solidFill>
              </a:rPr>
              <a:t> </a:t>
            </a:r>
            <a:r>
              <a:rPr lang="en-US" altLang="zh-CN" sz="3733" kern="0">
                <a:solidFill>
                  <a:srgbClr val="FDA907"/>
                </a:solidFill>
              </a:rPr>
              <a:t>YOUR</a:t>
            </a:r>
            <a:r>
              <a:rPr lang="en-US" altLang="zh-CN" sz="3733" kern="0">
                <a:solidFill>
                  <a:srgbClr val="1A7BAE"/>
                </a:solidFill>
              </a:rPr>
              <a:t> </a:t>
            </a:r>
            <a:r>
              <a:rPr lang="en-US" altLang="zh-CN" sz="3733" kern="0">
                <a:solidFill>
                  <a:srgbClr val="BF3420"/>
                </a:solidFill>
              </a:rPr>
              <a:t>WATCHING</a:t>
            </a:r>
          </a:p>
        </p:txBody>
      </p:sp>
      <p:sp>
        <p:nvSpPr>
          <p:cNvPr id="29" name="矩形 28"/>
          <p:cNvSpPr/>
          <p:nvPr/>
        </p:nvSpPr>
        <p:spPr>
          <a:xfrm>
            <a:off x="2705391" y="-7503108"/>
            <a:ext cx="6780755" cy="707758"/>
          </a:xfrm>
          <a:prstGeom prst="rect">
            <a:avLst/>
          </a:prstGeom>
        </p:spPr>
        <p:txBody>
          <a:bodyPr wrap="square">
            <a:spAutoFit/>
          </a:bodyPr>
          <a:lstStyle/>
          <a:p>
            <a:pPr algn="ctr" defTabSz="1219170">
              <a:lnSpc>
                <a:spcPct val="150000"/>
              </a:lnSpc>
            </a:pPr>
            <a:r>
              <a:rPr lang="en-US" altLang="zh-CN" sz="1333" kern="0" dirty="0">
                <a:solidFill>
                  <a:schemeClr val="tx1">
                    <a:lumMod val="50000"/>
                    <a:lumOff val="50000"/>
                  </a:schemeClr>
                </a:solidFill>
              </a:rPr>
              <a:t>Lorem Ipsum Dolor Sit </a:t>
            </a:r>
            <a:r>
              <a:rPr lang="en-US" altLang="zh-CN" sz="1333" kern="0" dirty="0" err="1">
                <a:solidFill>
                  <a:schemeClr val="tx1">
                    <a:lumMod val="50000"/>
                    <a:lumOff val="50000"/>
                  </a:schemeClr>
                </a:solidFill>
              </a:rPr>
              <a:t>Er</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Elit</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Lamet</a:t>
            </a:r>
            <a:r>
              <a:rPr lang="en-US" altLang="zh-CN" sz="1333" kern="0" dirty="0">
                <a:solidFill>
                  <a:schemeClr val="tx1">
                    <a:lumMod val="50000"/>
                    <a:lumOff val="50000"/>
                  </a:schemeClr>
                </a:solidFill>
              </a:rPr>
              <a:t>, Consectetaur </a:t>
            </a:r>
            <a:r>
              <a:rPr lang="en-US" altLang="zh-CN" sz="1333" kern="0" dirty="0" err="1">
                <a:solidFill>
                  <a:schemeClr val="tx1">
                    <a:lumMod val="50000"/>
                    <a:lumOff val="50000"/>
                  </a:schemeClr>
                </a:solidFill>
              </a:rPr>
              <a:t>Cillium</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Adipisicing</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Pecu</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Sed</a:t>
            </a:r>
            <a:r>
              <a:rPr lang="en-US" altLang="zh-CN" sz="1333" kern="0" dirty="0">
                <a:solidFill>
                  <a:schemeClr val="tx1">
                    <a:lumMod val="50000"/>
                    <a:lumOff val="50000"/>
                  </a:schemeClr>
                </a:solidFill>
              </a:rPr>
              <a:t> Do </a:t>
            </a:r>
            <a:r>
              <a:rPr lang="en-US" altLang="zh-CN" sz="1333" kern="0" dirty="0" err="1">
                <a:solidFill>
                  <a:schemeClr val="tx1">
                    <a:lumMod val="50000"/>
                    <a:lumOff val="50000"/>
                  </a:schemeClr>
                </a:solidFill>
              </a:rPr>
              <a:t>Eiusmod</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Tempor</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Incididunt</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Ut</a:t>
            </a:r>
            <a:r>
              <a:rPr lang="en-US" altLang="zh-CN" sz="1333" kern="0" dirty="0">
                <a:solidFill>
                  <a:schemeClr val="tx1">
                    <a:lumMod val="50000"/>
                    <a:lumOff val="50000"/>
                  </a:schemeClr>
                </a:solidFill>
              </a:rPr>
              <a:t> </a:t>
            </a:r>
            <a:r>
              <a:rPr lang="en-US" altLang="zh-CN" sz="1333" kern="0" dirty="0" err="1">
                <a:solidFill>
                  <a:schemeClr val="tx1">
                    <a:lumMod val="50000"/>
                    <a:lumOff val="50000"/>
                  </a:schemeClr>
                </a:solidFill>
              </a:rPr>
              <a:t>Labore</a:t>
            </a:r>
            <a:r>
              <a:rPr lang="en-US" altLang="zh-CN" sz="1333" kern="0" dirty="0">
                <a:solidFill>
                  <a:schemeClr val="tx1">
                    <a:lumMod val="50000"/>
                    <a:lumOff val="50000"/>
                  </a:schemeClr>
                </a:solidFill>
              </a:rPr>
              <a:t> Et </a:t>
            </a:r>
            <a:r>
              <a:rPr lang="en-US" altLang="zh-CN" sz="1333" kern="0" dirty="0" err="1">
                <a:solidFill>
                  <a:schemeClr val="tx1">
                    <a:lumMod val="50000"/>
                    <a:lumOff val="50000"/>
                  </a:schemeClr>
                </a:solidFill>
              </a:rPr>
              <a:t>Dolore</a:t>
            </a:r>
            <a:r>
              <a:rPr lang="en-US" altLang="zh-CN" sz="1333" kern="0" dirty="0">
                <a:solidFill>
                  <a:schemeClr val="tx1">
                    <a:lumMod val="50000"/>
                    <a:lumOff val="50000"/>
                  </a:schemeClr>
                </a:solidFill>
              </a:rPr>
              <a:t> Magna </a:t>
            </a:r>
            <a:r>
              <a:rPr lang="en-US" altLang="zh-CN" sz="1333" kern="0" dirty="0" err="1">
                <a:solidFill>
                  <a:schemeClr val="tx1">
                    <a:lumMod val="50000"/>
                    <a:lumOff val="50000"/>
                  </a:schemeClr>
                </a:solidFill>
              </a:rPr>
              <a:t>Aliqua</a:t>
            </a:r>
            <a:r>
              <a:rPr lang="en-US" altLang="zh-CN" sz="1333" kern="0" dirty="0">
                <a:solidFill>
                  <a:schemeClr val="tx1">
                    <a:lumMod val="50000"/>
                    <a:lumOff val="50000"/>
                  </a:schemeClr>
                </a:solidFill>
              </a:rPr>
              <a:t>. </a:t>
            </a:r>
          </a:p>
        </p:txBody>
      </p:sp>
      <p:sp>
        <p:nvSpPr>
          <p:cNvPr id="2" name="文本占位符 1"/>
          <p:cNvSpPr>
            <a:spLocks noGrp="1"/>
          </p:cNvSpPr>
          <p:nvPr>
            <p:ph type="body" sz="quarter" idx="10"/>
          </p:nvPr>
        </p:nvSpPr>
        <p:spPr/>
        <p:txBody>
          <a:bodyPr/>
          <a:lstStyle/>
          <a:p>
            <a:r>
              <a:rPr lang="en-US" altLang="zh-CN" dirty="0"/>
              <a:t>Thank you</a:t>
            </a:r>
            <a:endParaRPr lang="zh-CN" altLang="en-US" dirty="0"/>
          </a:p>
        </p:txBody>
      </p:sp>
      <p:sp>
        <p:nvSpPr>
          <p:cNvPr id="5" name="文本占位符 4">
            <a:extLst>
              <a:ext uri="{FF2B5EF4-FFF2-40B4-BE49-F238E27FC236}">
                <a16:creationId xmlns:a16="http://schemas.microsoft.com/office/drawing/2014/main" id="{DB87FF1A-7A14-45F8-A9D1-EEFB7F5BDA44}"/>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153630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A7A3938-5C06-4FAD-9EA1-489E47E429C1}"/>
              </a:ext>
            </a:extLst>
          </p:cNvPr>
          <p:cNvSpPr>
            <a:spLocks noGrp="1"/>
          </p:cNvSpPr>
          <p:nvPr>
            <p:ph type="body" sz="quarter" idx="14"/>
          </p:nvPr>
        </p:nvSpPr>
        <p:spPr/>
        <p:txBody>
          <a:bodyPr/>
          <a:lstStyle/>
          <a:p>
            <a:endParaRPr lang="zh-CN" altLang="en-US"/>
          </a:p>
        </p:txBody>
      </p:sp>
      <p:sp>
        <p:nvSpPr>
          <p:cNvPr id="5" name="文本占位符 4">
            <a:extLst>
              <a:ext uri="{FF2B5EF4-FFF2-40B4-BE49-F238E27FC236}">
                <a16:creationId xmlns:a16="http://schemas.microsoft.com/office/drawing/2014/main" id="{CCEEEF26-DB69-4870-89FE-F9015D3925C2}"/>
              </a:ext>
            </a:extLst>
          </p:cNvPr>
          <p:cNvSpPr>
            <a:spLocks noGrp="1"/>
          </p:cNvSpPr>
          <p:nvPr>
            <p:ph type="body" sz="quarter" idx="15"/>
          </p:nvPr>
        </p:nvSpPr>
        <p:spPr/>
        <p:txBody>
          <a:bodyPr/>
          <a:lstStyle/>
          <a:p>
            <a:r>
              <a:rPr lang="zh-CN" altLang="en-US" dirty="0"/>
              <a:t>硬件的发展</a:t>
            </a:r>
          </a:p>
        </p:txBody>
      </p:sp>
      <p:pic>
        <p:nvPicPr>
          <p:cNvPr id="4" name="Picture 1" descr="Internet Hosts Chart"/>
          <p:cNvPicPr>
            <a:picLocks noGrp="1" noChangeAspect="1" noChangeArrowheads="1"/>
          </p:cNvPicPr>
          <p:nvPr>
            <p:ph idx="4294967295"/>
          </p:nvPr>
        </p:nvPicPr>
        <p:blipFill>
          <a:blip r:embed="rId2" r:link="rId3">
            <a:extLst>
              <a:ext uri="{28A0092B-C50C-407E-A947-70E740481C1C}">
                <a14:useLocalDpi xmlns:a14="http://schemas.microsoft.com/office/drawing/2010/main" val="0"/>
              </a:ext>
            </a:extLst>
          </a:blip>
          <a:srcRect/>
          <a:stretch>
            <a:fillRect/>
          </a:stretch>
        </p:blipFill>
        <p:spPr bwMode="auto">
          <a:xfrm>
            <a:off x="3172858" y="1500688"/>
            <a:ext cx="8214911" cy="480591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95401" y="1280373"/>
            <a:ext cx="2268135" cy="707886"/>
          </a:xfrm>
          <a:prstGeom prst="rect">
            <a:avLst/>
          </a:prstGeom>
        </p:spPr>
        <p:txBody>
          <a:bodyPr wrap="square">
            <a:spAutoFit/>
          </a:bodyPr>
          <a:lstStyle/>
          <a:p>
            <a:pPr>
              <a:spcBef>
                <a:spcPct val="20000"/>
              </a:spcBef>
              <a:spcAft>
                <a:spcPts val="600"/>
              </a:spcAft>
            </a:pPr>
            <a:r>
              <a:rPr lang="zh-CN" altLang="zh-CN" sz="2000" b="1" dirty="0">
                <a:solidFill>
                  <a:srgbClr val="000000"/>
                </a:solidFill>
              </a:rPr>
              <a:t>每年联网主机的增长超过五千万台</a:t>
            </a:r>
            <a:endParaRPr lang="en-US" altLang="zh-CN" sz="2000" b="1" dirty="0">
              <a:solidFill>
                <a:srgbClr val="000000"/>
              </a:solidFill>
            </a:endParaRPr>
          </a:p>
        </p:txBody>
      </p:sp>
    </p:spTree>
    <p:extLst>
      <p:ext uri="{BB962C8B-B14F-4D97-AF65-F5344CB8AC3E}">
        <p14:creationId xmlns:p14="http://schemas.microsoft.com/office/powerpoint/2010/main" val="58267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D19ECC-918F-4B1F-A2AF-ED5AB34FDDD9}"/>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AEC13775-A56B-4CA0-95EF-699D7D384ADA}"/>
              </a:ext>
            </a:extLst>
          </p:cNvPr>
          <p:cNvSpPr>
            <a:spLocks noGrp="1"/>
          </p:cNvSpPr>
          <p:nvPr>
            <p:ph type="body" sz="quarter" idx="15"/>
          </p:nvPr>
        </p:nvSpPr>
        <p:spPr/>
        <p:txBody>
          <a:bodyPr/>
          <a:lstStyle/>
          <a:p>
            <a:r>
              <a:rPr lang="en-US" altLang="zh-CN" dirty="0"/>
              <a:t>IT</a:t>
            </a:r>
            <a:r>
              <a:rPr lang="zh-CN" altLang="en-US" dirty="0"/>
              <a:t>基础设施的发展</a:t>
            </a:r>
          </a:p>
        </p:txBody>
      </p:sp>
      <p:pic>
        <p:nvPicPr>
          <p:cNvPr id="4" name="Picture 3" descr="社会－IT基础设施发展">
            <a:extLst>
              <a:ext uri="{FF2B5EF4-FFF2-40B4-BE49-F238E27FC236}">
                <a16:creationId xmlns:a16="http://schemas.microsoft.com/office/drawing/2014/main" id="{14A22EDB-F3C5-42DA-B09E-5FDAF728F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87124" y="1523547"/>
            <a:ext cx="10408827" cy="4783055"/>
          </a:xfrm>
          <a:prstGeom prst="rect">
            <a:avLst/>
          </a:prstGeom>
        </p:spPr>
      </p:pic>
    </p:spTree>
    <p:extLst>
      <p:ext uri="{BB962C8B-B14F-4D97-AF65-F5344CB8AC3E}">
        <p14:creationId xmlns:p14="http://schemas.microsoft.com/office/powerpoint/2010/main" val="113907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040AB35-9E83-4EA1-87CF-13D9F57136F1}"/>
              </a:ext>
            </a:extLst>
          </p:cNvPr>
          <p:cNvSpPr>
            <a:spLocks noGrp="1"/>
          </p:cNvSpPr>
          <p:nvPr>
            <p:ph type="body" sz="quarter" idx="14"/>
          </p:nvPr>
        </p:nvSpPr>
        <p:spPr/>
        <p:txBody>
          <a:bodyPr/>
          <a:lstStyle/>
          <a:p>
            <a:endParaRPr lang="zh-CN" altLang="en-US"/>
          </a:p>
        </p:txBody>
      </p:sp>
      <p:sp>
        <p:nvSpPr>
          <p:cNvPr id="3" name="文本占位符 2">
            <a:extLst>
              <a:ext uri="{FF2B5EF4-FFF2-40B4-BE49-F238E27FC236}">
                <a16:creationId xmlns:a16="http://schemas.microsoft.com/office/drawing/2014/main" id="{48B7980F-5F0A-4121-99AE-C186AF9463F8}"/>
              </a:ext>
            </a:extLst>
          </p:cNvPr>
          <p:cNvSpPr>
            <a:spLocks noGrp="1"/>
          </p:cNvSpPr>
          <p:nvPr>
            <p:ph type="body" sz="quarter" idx="15"/>
          </p:nvPr>
        </p:nvSpPr>
        <p:spPr/>
        <p:txBody>
          <a:bodyPr/>
          <a:lstStyle/>
          <a:p>
            <a:r>
              <a:rPr lang="en-US" altLang="zh-CN" dirty="0"/>
              <a:t>IT</a:t>
            </a:r>
            <a:r>
              <a:rPr lang="zh-CN" altLang="en-US" dirty="0"/>
              <a:t>基础设施的发展</a:t>
            </a:r>
          </a:p>
        </p:txBody>
      </p:sp>
      <p:sp>
        <p:nvSpPr>
          <p:cNvPr id="5" name="内容占位符 2">
            <a:extLst>
              <a:ext uri="{FF2B5EF4-FFF2-40B4-BE49-F238E27FC236}">
                <a16:creationId xmlns:a16="http://schemas.microsoft.com/office/drawing/2014/main" id="{D605A584-AD49-420B-9052-EEEF85AF7657}"/>
              </a:ext>
            </a:extLst>
          </p:cNvPr>
          <p:cNvSpPr txBox="1">
            <a:spLocks/>
          </p:cNvSpPr>
          <p:nvPr/>
        </p:nvSpPr>
        <p:spPr>
          <a:xfrm>
            <a:off x="268520" y="1555245"/>
            <a:ext cx="7620000" cy="842156"/>
          </a:xfrm>
          <a:prstGeom prst="rect">
            <a:avLst/>
          </a:prstGeom>
        </p:spPr>
        <p:txBody>
          <a:bodyPr/>
          <a:lst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zh-CN" altLang="en-US" sz="3200" dirty="0"/>
              <a:t>高性能计算机</a:t>
            </a:r>
            <a:r>
              <a:rPr lang="en-US" altLang="zh-CN" sz="3200" dirty="0"/>
              <a:t>-&gt;</a:t>
            </a:r>
            <a:r>
              <a:rPr lang="zh-CN" altLang="en-US" sz="3200" dirty="0"/>
              <a:t>集群</a:t>
            </a:r>
            <a:r>
              <a:rPr lang="en-US" altLang="zh-CN" sz="3200" dirty="0"/>
              <a:t>-&gt;</a:t>
            </a:r>
            <a:r>
              <a:rPr lang="zh-CN" altLang="en-US" sz="3200" dirty="0"/>
              <a:t>网格、云</a:t>
            </a:r>
          </a:p>
        </p:txBody>
      </p:sp>
      <p:pic>
        <p:nvPicPr>
          <p:cNvPr id="6" name="Picture 2" descr="C:\Users\WANGGU~1\AppData\Local\Temp\B(L8EOG`QFJJM)A3PJWG@BN.jpg">
            <a:extLst>
              <a:ext uri="{FF2B5EF4-FFF2-40B4-BE49-F238E27FC236}">
                <a16:creationId xmlns:a16="http://schemas.microsoft.com/office/drawing/2014/main" id="{FF46B5EC-53C5-4B81-B6B7-938668ECB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192" y="2947688"/>
            <a:ext cx="2702769" cy="21927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WANGGU~1\AppData\Local\Temp\QTM2%3M)V%1GS`_7ZB%[4J5.jpg">
            <a:extLst>
              <a:ext uri="{FF2B5EF4-FFF2-40B4-BE49-F238E27FC236}">
                <a16:creationId xmlns:a16="http://schemas.microsoft.com/office/drawing/2014/main" id="{A543D410-C1D8-43B2-B1CB-8D5F99CB2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231" y="2920980"/>
            <a:ext cx="2702769" cy="21968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Users\WANGGU~1\AppData\Local\Temp\RCQWB1UG}(N~}{$28E45[WE.jpg">
            <a:extLst>
              <a:ext uri="{FF2B5EF4-FFF2-40B4-BE49-F238E27FC236}">
                <a16:creationId xmlns:a16="http://schemas.microsoft.com/office/drawing/2014/main" id="{B507DA7E-7739-4A9C-A8A2-64CCD8995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841" y="2874473"/>
            <a:ext cx="2743200" cy="24482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a:extLst>
              <a:ext uri="{FF2B5EF4-FFF2-40B4-BE49-F238E27FC236}">
                <a16:creationId xmlns:a16="http://schemas.microsoft.com/office/drawing/2014/main" id="{CD50ADCA-EF16-41C7-89CA-8CD1F0B06663}"/>
              </a:ext>
            </a:extLst>
          </p:cNvPr>
          <p:cNvSpPr txBox="1"/>
          <p:nvPr/>
        </p:nvSpPr>
        <p:spPr>
          <a:xfrm>
            <a:off x="4592138" y="2397401"/>
            <a:ext cx="928459" cy="369332"/>
          </a:xfrm>
          <a:prstGeom prst="rect">
            <a:avLst/>
          </a:prstGeom>
          <a:noFill/>
        </p:spPr>
        <p:txBody>
          <a:bodyPr wrap="none" rtlCol="0">
            <a:spAutoFit/>
          </a:bodyPr>
          <a:lstStyle/>
          <a:p>
            <a:r>
              <a:rPr lang="en-US" altLang="zh-CN" dirty="0"/>
              <a:t>1960</a:t>
            </a:r>
            <a:r>
              <a:rPr lang="zh-CN" altLang="en-US" dirty="0"/>
              <a:t>～</a:t>
            </a:r>
          </a:p>
        </p:txBody>
      </p:sp>
      <p:sp>
        <p:nvSpPr>
          <p:cNvPr id="10" name="TextBox 7">
            <a:extLst>
              <a:ext uri="{FF2B5EF4-FFF2-40B4-BE49-F238E27FC236}">
                <a16:creationId xmlns:a16="http://schemas.microsoft.com/office/drawing/2014/main" id="{BDAED9A9-A076-4715-A8B3-90C1417E32FF}"/>
              </a:ext>
            </a:extLst>
          </p:cNvPr>
          <p:cNvSpPr txBox="1"/>
          <p:nvPr/>
        </p:nvSpPr>
        <p:spPr>
          <a:xfrm>
            <a:off x="7243211" y="2378137"/>
            <a:ext cx="928459" cy="369332"/>
          </a:xfrm>
          <a:prstGeom prst="rect">
            <a:avLst/>
          </a:prstGeom>
          <a:noFill/>
        </p:spPr>
        <p:txBody>
          <a:bodyPr wrap="none" rtlCol="0">
            <a:spAutoFit/>
          </a:bodyPr>
          <a:lstStyle/>
          <a:p>
            <a:r>
              <a:rPr lang="en-US" altLang="zh-CN" dirty="0"/>
              <a:t>1990</a:t>
            </a:r>
            <a:r>
              <a:rPr lang="zh-CN" altLang="en-US" dirty="0"/>
              <a:t>～</a:t>
            </a:r>
          </a:p>
        </p:txBody>
      </p:sp>
      <p:sp>
        <p:nvSpPr>
          <p:cNvPr id="11" name="矩形 10">
            <a:extLst>
              <a:ext uri="{FF2B5EF4-FFF2-40B4-BE49-F238E27FC236}">
                <a16:creationId xmlns:a16="http://schemas.microsoft.com/office/drawing/2014/main" id="{65B10F92-E514-4389-B65B-04AC68F5B145}"/>
              </a:ext>
            </a:extLst>
          </p:cNvPr>
          <p:cNvSpPr/>
          <p:nvPr/>
        </p:nvSpPr>
        <p:spPr>
          <a:xfrm>
            <a:off x="3542037" y="5603793"/>
            <a:ext cx="3012110" cy="738664"/>
          </a:xfrm>
          <a:prstGeom prst="rect">
            <a:avLst/>
          </a:prstGeom>
        </p:spPr>
        <p:txBody>
          <a:bodyPr wrap="square">
            <a:spAutoFit/>
          </a:bodyPr>
          <a:lstStyle/>
          <a:p>
            <a:r>
              <a:rPr lang="zh-CN" altLang="en-US" sz="1400" dirty="0"/>
              <a:t>将一组松散的计算机硬件通过软件集成、连接起来，紧密的协作完成计算工作</a:t>
            </a:r>
          </a:p>
        </p:txBody>
      </p:sp>
      <p:sp>
        <p:nvSpPr>
          <p:cNvPr id="12" name="矩形 11">
            <a:extLst>
              <a:ext uri="{FF2B5EF4-FFF2-40B4-BE49-F238E27FC236}">
                <a16:creationId xmlns:a16="http://schemas.microsoft.com/office/drawing/2014/main" id="{27B1F304-F894-4C76-B127-15A25B49AB5A}"/>
              </a:ext>
            </a:extLst>
          </p:cNvPr>
          <p:cNvSpPr/>
          <p:nvPr/>
        </p:nvSpPr>
        <p:spPr>
          <a:xfrm>
            <a:off x="6295457" y="5579028"/>
            <a:ext cx="3186125" cy="954107"/>
          </a:xfrm>
          <a:prstGeom prst="rect">
            <a:avLst/>
          </a:prstGeom>
        </p:spPr>
        <p:txBody>
          <a:bodyPr wrap="square">
            <a:spAutoFit/>
          </a:bodyPr>
          <a:lstStyle/>
          <a:p>
            <a:r>
              <a:rPr lang="zh-CN" altLang="en-US" sz="1400" dirty="0"/>
              <a:t>将大量异构计算机的未用资源作为嵌入在分布式系统基础设施中的一个虚拟的计算机集群，为解决大规模的计算问题提供一个模型。</a:t>
            </a:r>
          </a:p>
        </p:txBody>
      </p:sp>
      <p:sp>
        <p:nvSpPr>
          <p:cNvPr id="13" name="矩形 12">
            <a:extLst>
              <a:ext uri="{FF2B5EF4-FFF2-40B4-BE49-F238E27FC236}">
                <a16:creationId xmlns:a16="http://schemas.microsoft.com/office/drawing/2014/main" id="{1A09558F-931A-4D6C-BCBF-66790E153E4F}"/>
              </a:ext>
            </a:extLst>
          </p:cNvPr>
          <p:cNvSpPr/>
          <p:nvPr/>
        </p:nvSpPr>
        <p:spPr>
          <a:xfrm>
            <a:off x="6478215" y="392593"/>
            <a:ext cx="5267010" cy="160043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1400" b="1" i="1" dirty="0">
                <a:solidFill>
                  <a:srgbClr val="252525"/>
                </a:solidFill>
                <a:latin typeface="Arial" panose="020B0604020202020204" pitchFamily="34" charset="0"/>
              </a:rPr>
              <a:t>计算机集群</a:t>
            </a:r>
            <a:r>
              <a:rPr lang="zh-CN" altLang="en-US" sz="1400" i="1" dirty="0">
                <a:solidFill>
                  <a:srgbClr val="252525"/>
                </a:solidFill>
                <a:latin typeface="Arial" panose="020B0604020202020204" pitchFamily="34" charset="0"/>
              </a:rPr>
              <a:t>简称</a:t>
            </a:r>
            <a:r>
              <a:rPr lang="zh-CN" altLang="en-US" sz="1400" b="1" i="1" dirty="0">
                <a:solidFill>
                  <a:srgbClr val="252525"/>
                </a:solidFill>
                <a:latin typeface="Arial" panose="020B0604020202020204" pitchFamily="34" charset="0"/>
              </a:rPr>
              <a:t>集群</a:t>
            </a:r>
            <a:r>
              <a:rPr lang="zh-CN" altLang="en-US" sz="1400" i="1" dirty="0">
                <a:solidFill>
                  <a:srgbClr val="252525"/>
                </a:solidFill>
                <a:latin typeface="Arial" panose="020B0604020202020204" pitchFamily="34" charset="0"/>
              </a:rPr>
              <a:t>是一种计算机系统，</a:t>
            </a:r>
            <a:r>
              <a:rPr lang="zh-CN" altLang="en-US" sz="1400" b="1" i="1" dirty="0">
                <a:solidFill>
                  <a:srgbClr val="252525"/>
                </a:solidFill>
                <a:latin typeface="Arial" panose="020B0604020202020204" pitchFamily="34" charset="0"/>
              </a:rPr>
              <a:t>它通过一组松散集成的</a:t>
            </a:r>
            <a:r>
              <a:rPr lang="zh-CN" altLang="en-US" sz="1400" b="1" i="1" dirty="0">
                <a:solidFill>
                  <a:srgbClr val="0B0080"/>
                </a:solidFill>
                <a:latin typeface="Arial" panose="020B0604020202020204" pitchFamily="34" charset="0"/>
                <a:hlinkClick r:id="rId5" tooltip="计算机"/>
              </a:rPr>
              <a:t>计算机</a:t>
            </a:r>
            <a:r>
              <a:rPr lang="zh-CN" altLang="en-US" sz="1400" b="1" i="1" dirty="0">
                <a:solidFill>
                  <a:srgbClr val="0B0080"/>
                </a:solidFill>
                <a:latin typeface="Arial" panose="020B0604020202020204" pitchFamily="34" charset="0"/>
                <a:hlinkClick r:id="rId6" tooltip="软件"/>
              </a:rPr>
              <a:t>软件</a:t>
            </a:r>
            <a:r>
              <a:rPr lang="zh-CN" altLang="en-US" sz="1400" b="1" i="1" dirty="0">
                <a:solidFill>
                  <a:srgbClr val="252525"/>
                </a:solidFill>
                <a:latin typeface="Arial" panose="020B0604020202020204" pitchFamily="34" charset="0"/>
              </a:rPr>
              <a:t>和</a:t>
            </a:r>
            <a:r>
              <a:rPr lang="en-US" altLang="zh-CN" sz="1400" b="1" i="1" dirty="0">
                <a:solidFill>
                  <a:srgbClr val="252525"/>
                </a:solidFill>
                <a:latin typeface="Arial" panose="020B0604020202020204" pitchFamily="34" charset="0"/>
              </a:rPr>
              <a:t>/</a:t>
            </a:r>
            <a:r>
              <a:rPr lang="zh-CN" altLang="en-US" sz="1400" b="1" i="1" dirty="0">
                <a:solidFill>
                  <a:srgbClr val="252525"/>
                </a:solidFill>
                <a:latin typeface="Arial" panose="020B0604020202020204" pitchFamily="34" charset="0"/>
              </a:rPr>
              <a:t>或</a:t>
            </a:r>
            <a:r>
              <a:rPr lang="zh-CN" altLang="en-US" sz="1400" b="1" i="1" dirty="0">
                <a:solidFill>
                  <a:srgbClr val="0B0080"/>
                </a:solidFill>
                <a:latin typeface="Arial" panose="020B0604020202020204" pitchFamily="34" charset="0"/>
                <a:hlinkClick r:id="rId7" tooltip="硬件"/>
              </a:rPr>
              <a:t>硬件</a:t>
            </a:r>
            <a:r>
              <a:rPr lang="zh-CN" altLang="en-US" sz="1400" b="1" i="1" dirty="0">
                <a:solidFill>
                  <a:srgbClr val="252525"/>
                </a:solidFill>
                <a:latin typeface="Arial" panose="020B0604020202020204" pitchFamily="34" charset="0"/>
              </a:rPr>
              <a:t>连接起来高度紧密地协作完成计算工作。在某种意义上，他们可以被看作是一台计算机。</a:t>
            </a:r>
            <a:r>
              <a:rPr lang="zh-CN" altLang="en-US" sz="1400" i="1" dirty="0">
                <a:solidFill>
                  <a:srgbClr val="252525"/>
                </a:solidFill>
                <a:latin typeface="Arial" panose="020B0604020202020204" pitchFamily="34" charset="0"/>
              </a:rPr>
              <a:t>集群系统中的单个计算机通常称为节点，</a:t>
            </a:r>
            <a:r>
              <a:rPr lang="zh-CN" altLang="en-US" sz="1400" b="1" i="1" dirty="0">
                <a:solidFill>
                  <a:srgbClr val="252525"/>
                </a:solidFill>
                <a:latin typeface="Arial" panose="020B0604020202020204" pitchFamily="34" charset="0"/>
              </a:rPr>
              <a:t>通常通过局域网连接，</a:t>
            </a:r>
            <a:r>
              <a:rPr lang="zh-CN" altLang="en-US" sz="1400" i="1" dirty="0">
                <a:solidFill>
                  <a:srgbClr val="252525"/>
                </a:solidFill>
                <a:latin typeface="Arial" panose="020B0604020202020204" pitchFamily="34" charset="0"/>
              </a:rPr>
              <a:t>但也有其它的可能连接方式。集群计算机通常用来改进单个计算机的计算速度和</a:t>
            </a:r>
            <a:r>
              <a:rPr lang="en-US" altLang="zh-CN" sz="1400" i="1" dirty="0">
                <a:solidFill>
                  <a:srgbClr val="252525"/>
                </a:solidFill>
                <a:latin typeface="Arial" panose="020B0604020202020204" pitchFamily="34" charset="0"/>
              </a:rPr>
              <a:t>/</a:t>
            </a:r>
            <a:r>
              <a:rPr lang="zh-CN" altLang="en-US" sz="1400" i="1" dirty="0">
                <a:solidFill>
                  <a:srgbClr val="252525"/>
                </a:solidFill>
                <a:latin typeface="Arial" panose="020B0604020202020204" pitchFamily="34" charset="0"/>
              </a:rPr>
              <a:t>或可靠性。一般情况下集群计算机比单个计算机，比如</a:t>
            </a:r>
            <a:r>
              <a:rPr lang="zh-CN" altLang="en-US" sz="1400" i="1" dirty="0">
                <a:solidFill>
                  <a:srgbClr val="0B0080"/>
                </a:solidFill>
                <a:latin typeface="Arial" panose="020B0604020202020204" pitchFamily="34" charset="0"/>
                <a:hlinkClick r:id="rId8" tooltip="工作站"/>
              </a:rPr>
              <a:t>工作站</a:t>
            </a:r>
            <a:r>
              <a:rPr lang="zh-CN" altLang="en-US" sz="1400" i="1" dirty="0">
                <a:solidFill>
                  <a:srgbClr val="252525"/>
                </a:solidFill>
                <a:latin typeface="Arial" panose="020B0604020202020204" pitchFamily="34" charset="0"/>
              </a:rPr>
              <a:t>或超级计算机性能价格比要高得多。</a:t>
            </a:r>
            <a:endParaRPr lang="zh-CN" altLang="en-US" sz="1400" i="1" dirty="0"/>
          </a:p>
        </p:txBody>
      </p:sp>
      <p:pic>
        <p:nvPicPr>
          <p:cNvPr id="87" name="Picture 2" descr="File:Cloud computing.svg">
            <a:extLst>
              <a:ext uri="{FF2B5EF4-FFF2-40B4-BE49-F238E27FC236}">
                <a16:creationId xmlns:a16="http://schemas.microsoft.com/office/drawing/2014/main" id="{7B6574B7-FEF8-499A-B057-7D5726310C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14039" y="2766733"/>
            <a:ext cx="3007600" cy="2721379"/>
          </a:xfrm>
          <a:prstGeom prst="rect">
            <a:avLst/>
          </a:prstGeom>
          <a:noFill/>
          <a:extLst>
            <a:ext uri="{909E8E84-426E-40DD-AFC4-6F175D3DCCD1}">
              <a14:hiddenFill xmlns:a14="http://schemas.microsoft.com/office/drawing/2010/main">
                <a:solidFill>
                  <a:srgbClr val="FFFFFF"/>
                </a:solidFill>
              </a14:hiddenFill>
            </a:ext>
          </a:extLst>
        </p:spPr>
      </p:pic>
      <p:sp>
        <p:nvSpPr>
          <p:cNvPr id="89" name="文本框 88">
            <a:extLst>
              <a:ext uri="{FF2B5EF4-FFF2-40B4-BE49-F238E27FC236}">
                <a16:creationId xmlns:a16="http://schemas.microsoft.com/office/drawing/2014/main" id="{F69652D2-C5E4-4920-A7A1-A983C179DF12}"/>
              </a:ext>
            </a:extLst>
          </p:cNvPr>
          <p:cNvSpPr txBox="1"/>
          <p:nvPr/>
        </p:nvSpPr>
        <p:spPr>
          <a:xfrm>
            <a:off x="9307566" y="5461595"/>
            <a:ext cx="2927435" cy="1384995"/>
          </a:xfrm>
          <a:prstGeom prst="rect">
            <a:avLst/>
          </a:prstGeom>
          <a:noFill/>
        </p:spPr>
        <p:txBody>
          <a:bodyPr wrap="square">
            <a:spAutoFit/>
          </a:bodyPr>
          <a:lstStyle/>
          <a:p>
            <a:r>
              <a:rPr lang="zh-CN" altLang="zh-CN" sz="1400" dirty="0"/>
              <a:t>在用户看来，云计算提供了一种大规模的资源池，资源池管理的资源包括计算、存储、平台和服务等各种资源，资源池中的资源经过了抽象和虚拟化的处理，并且是动态可扩展的</a:t>
            </a:r>
          </a:p>
        </p:txBody>
      </p:sp>
      <p:sp>
        <p:nvSpPr>
          <p:cNvPr id="91" name="TextBox 7">
            <a:extLst>
              <a:ext uri="{FF2B5EF4-FFF2-40B4-BE49-F238E27FC236}">
                <a16:creationId xmlns:a16="http://schemas.microsoft.com/office/drawing/2014/main" id="{604CE233-F166-4B23-82B5-597791588A7B}"/>
              </a:ext>
            </a:extLst>
          </p:cNvPr>
          <p:cNvSpPr txBox="1"/>
          <p:nvPr/>
        </p:nvSpPr>
        <p:spPr>
          <a:xfrm>
            <a:off x="10253609" y="2413384"/>
            <a:ext cx="928459" cy="369332"/>
          </a:xfrm>
          <a:prstGeom prst="rect">
            <a:avLst/>
          </a:prstGeom>
          <a:noFill/>
        </p:spPr>
        <p:txBody>
          <a:bodyPr wrap="none" rtlCol="0">
            <a:spAutoFit/>
          </a:bodyPr>
          <a:lstStyle/>
          <a:p>
            <a:r>
              <a:rPr lang="en-US" altLang="zh-CN" dirty="0"/>
              <a:t>2006</a:t>
            </a:r>
            <a:r>
              <a:rPr lang="zh-CN" altLang="en-US" dirty="0"/>
              <a:t>～</a:t>
            </a:r>
          </a:p>
        </p:txBody>
      </p:sp>
    </p:spTree>
    <p:extLst>
      <p:ext uri="{BB962C8B-B14F-4D97-AF65-F5344CB8AC3E}">
        <p14:creationId xmlns:p14="http://schemas.microsoft.com/office/powerpoint/2010/main" val="65545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多彩2">
      <a:dk1>
        <a:srgbClr val="000000"/>
      </a:dk1>
      <a:lt1>
        <a:srgbClr val="FFFFFF"/>
      </a:lt1>
      <a:dk2>
        <a:srgbClr val="000000"/>
      </a:dk2>
      <a:lt2>
        <a:srgbClr val="FFFFFF"/>
      </a:lt2>
      <a:accent1>
        <a:srgbClr val="BF3420"/>
      </a:accent1>
      <a:accent2>
        <a:srgbClr val="FDA907"/>
      </a:accent2>
      <a:accent3>
        <a:srgbClr val="95BC49"/>
      </a:accent3>
      <a:accent4>
        <a:srgbClr val="1A7BAE"/>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theme>
</file>

<file path=ppt/theme/theme2.xml><?xml version="1.0" encoding="utf-8"?>
<a:theme xmlns:a="http://schemas.openxmlformats.org/drawingml/2006/main" name="OfficePLUS">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000000"/>
    </a:dk2>
    <a:lt2>
      <a:srgbClr val="FFFFFF"/>
    </a:lt2>
    <a:accent1>
      <a:srgbClr val="BF3420"/>
    </a:accent1>
    <a:accent2>
      <a:srgbClr val="FDA907"/>
    </a:accent2>
    <a:accent3>
      <a:srgbClr val="95BC49"/>
    </a:accent3>
    <a:accent4>
      <a:srgbClr val="1A7BAE"/>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000000"/>
    </a:dk2>
    <a:lt2>
      <a:srgbClr val="FFFFFF"/>
    </a:lt2>
    <a:accent1>
      <a:srgbClr val="BF3420"/>
    </a:accent1>
    <a:accent2>
      <a:srgbClr val="FDA907"/>
    </a:accent2>
    <a:accent3>
      <a:srgbClr val="95BC49"/>
    </a:accent3>
    <a:accent4>
      <a:srgbClr val="1A7BAE"/>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000000"/>
    </a:dk2>
    <a:lt2>
      <a:srgbClr val="FFFFFF"/>
    </a:lt2>
    <a:accent1>
      <a:srgbClr val="BF3420"/>
    </a:accent1>
    <a:accent2>
      <a:srgbClr val="FDA907"/>
    </a:accent2>
    <a:accent3>
      <a:srgbClr val="95BC49"/>
    </a:accent3>
    <a:accent4>
      <a:srgbClr val="1A7BAE"/>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rgbClr val="000000"/>
    </a:dk1>
    <a:lt1>
      <a:srgbClr val="FFFFFF"/>
    </a:lt1>
    <a:dk2>
      <a:srgbClr val="000000"/>
    </a:dk2>
    <a:lt2>
      <a:srgbClr val="FFFFFF"/>
    </a:lt2>
    <a:accent1>
      <a:srgbClr val="BF3420"/>
    </a:accent1>
    <a:accent2>
      <a:srgbClr val="FDA907"/>
    </a:accent2>
    <a:accent3>
      <a:srgbClr val="95BC49"/>
    </a:accent3>
    <a:accent4>
      <a:srgbClr val="1A7BAE"/>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rgbClr val="000000"/>
    </a:dk1>
    <a:lt1>
      <a:srgbClr val="FFFFFF"/>
    </a:lt1>
    <a:dk2>
      <a:srgbClr val="000000"/>
    </a:dk2>
    <a:lt2>
      <a:srgbClr val="FFFFFF"/>
    </a:lt2>
    <a:accent1>
      <a:srgbClr val="BF3420"/>
    </a:accent1>
    <a:accent2>
      <a:srgbClr val="FDA907"/>
    </a:accent2>
    <a:accent3>
      <a:srgbClr val="95BC49"/>
    </a:accent3>
    <a:accent4>
      <a:srgbClr val="1A7BAE"/>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1215</TotalTime>
  <Words>6489</Words>
  <Application>Microsoft Office PowerPoint</Application>
  <PresentationFormat>宽屏</PresentationFormat>
  <Paragraphs>586</Paragraphs>
  <Slides>65</Slides>
  <Notes>0</Notes>
  <HiddenSlides>8</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1</vt:i4>
      </vt:variant>
      <vt:variant>
        <vt:lpstr>幻灯片标题</vt:lpstr>
      </vt:variant>
      <vt:variant>
        <vt:i4>65</vt:i4>
      </vt:variant>
    </vt:vector>
  </HeadingPairs>
  <TitlesOfParts>
    <vt:vector size="88" baseType="lpstr">
      <vt:lpstr>Adobe 仿宋 Std R</vt:lpstr>
      <vt:lpstr>-apple-system</vt:lpstr>
      <vt:lpstr>Avenir</vt:lpstr>
      <vt:lpstr>等线</vt:lpstr>
      <vt:lpstr>黑体</vt:lpstr>
      <vt:lpstr>Microsoft YaHei</vt:lpstr>
      <vt:lpstr>Microsoft YaHei</vt:lpstr>
      <vt:lpstr>Arial</vt:lpstr>
      <vt:lpstr>Arial Black</vt:lpstr>
      <vt:lpstr>Arial Narrow</vt:lpstr>
      <vt:lpstr>Calibri</vt:lpstr>
      <vt:lpstr>Century Gothic</vt:lpstr>
      <vt:lpstr>Impact</vt:lpstr>
      <vt:lpstr>Perpetua</vt:lpstr>
      <vt:lpstr>Roboto</vt:lpstr>
      <vt:lpstr>Segoe UI Light</vt:lpstr>
      <vt:lpstr>tahoma</vt:lpstr>
      <vt:lpstr>Times New Roman</vt:lpstr>
      <vt:lpstr>Verdana</vt:lpstr>
      <vt:lpstr>Wingdings</vt:lpstr>
      <vt:lpstr>Office 主题</vt:lpstr>
      <vt:lpstr>OfficePLUS</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guiling</cp:lastModifiedBy>
  <cp:revision>178</cp:revision>
  <dcterms:created xsi:type="dcterms:W3CDTF">2015-08-18T02:51:41Z</dcterms:created>
  <dcterms:modified xsi:type="dcterms:W3CDTF">2020-09-15T08:57:30Z</dcterms:modified>
  <cp:category/>
  <cp:contentStatus/>
</cp:coreProperties>
</file>